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jHWHqdwqRzgeoe/ftbW06SHeS/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230A36-36B8-4263-BC80-F3730A84D8AC}">
  <a:tblStyle styleId="{A4230A36-36B8-4263-BC80-F3730A84D8A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bf667caac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36bf667caac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bf667caac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36bf667caac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bf667caac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36bf667caac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bf667caac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6bf667caac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bf667caa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36bf667caa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bf667caa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36bf667caa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bf667caa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36bf667caa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6d8e2c37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g36d8e2c37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d8e2c3711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6d8e2c3711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bf1f6ef67_2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36bf1f6ef67_2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6bf1f6ef67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36bf1f6ef67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bf1f6ef67_2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36bf1f6ef67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bf1f6ef67_2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36bf1f6ef67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bf1f6ef67_2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6bf1f6ef67_2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bf1f6ef67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36bf1f6ef67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bf1f6ef67_2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36bf1f6ef67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bf667caac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36bf667caa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bf667caac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36bf667caa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6bf667caac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36bf667caac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18"/>
          <p:cNvSpPr txBox="1"/>
          <p:nvPr>
            <p:ph type="title"/>
          </p:nvPr>
        </p:nvSpPr>
        <p:spPr>
          <a:xfrm>
            <a:off x="522300" y="12454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9pPr>
          </a:lstStyle>
          <a:p/>
        </p:txBody>
      </p:sp>
      <p:sp>
        <p:nvSpPr>
          <p:cNvPr id="14" name="Google Shape;14;p18"/>
          <p:cNvSpPr txBox="1"/>
          <p:nvPr>
            <p:ph idx="1" type="body"/>
          </p:nvPr>
        </p:nvSpPr>
        <p:spPr>
          <a:xfrm>
            <a:off x="337667" y="2476667"/>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15" name="Google Shape;15;p18"/>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extLst>
    <p:ext uri="{DCECCB84-F9BA-43D5-87BE-67443E8EF086}">
      <p15:sldGuideLst>
        <p15:guide id="1" orient="horz" pos="45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4"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6" name="Shape 4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47" name="Shape 47"/>
        <p:cNvGrpSpPr/>
        <p:nvPr/>
      </p:nvGrpSpPr>
      <p:grpSpPr>
        <a:xfrm>
          <a:off x="0" y="0"/>
          <a:ext cx="0" cy="0"/>
          <a:chOff x="0" y="0"/>
          <a:chExt cx="0" cy="0"/>
        </a:xfrm>
      </p:grpSpPr>
      <p:sp>
        <p:nvSpPr>
          <p:cNvPr id="48" name="Google Shape;48;p30"/>
          <p:cNvSpPr txBox="1"/>
          <p:nvPr>
            <p:ph type="title"/>
          </p:nvPr>
        </p:nvSpPr>
        <p:spPr>
          <a:xfrm>
            <a:off x="972600" y="1763267"/>
            <a:ext cx="10251300" cy="2024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9pPr>
          </a:lstStyle>
          <a:p/>
        </p:txBody>
      </p:sp>
      <p:sp>
        <p:nvSpPr>
          <p:cNvPr id="49" name="Google Shape;49;p30"/>
          <p:cNvSpPr txBox="1"/>
          <p:nvPr>
            <p:ph idx="12" type="sldNum"/>
          </p:nvPr>
        </p:nvSpPr>
        <p:spPr>
          <a:xfrm>
            <a:off x="11381736" y="6333134"/>
            <a:ext cx="731700" cy="524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6" name="Shape 16"/>
        <p:cNvGrpSpPr/>
        <p:nvPr/>
      </p:nvGrpSpPr>
      <p:grpSpPr>
        <a:xfrm>
          <a:off x="0" y="0"/>
          <a:ext cx="0" cy="0"/>
          <a:chOff x="0" y="0"/>
          <a:chExt cx="0" cy="0"/>
        </a:xfrm>
      </p:grpSpPr>
      <p:sp>
        <p:nvSpPr>
          <p:cNvPr id="17" name="Google Shape;17;p19"/>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8" name="Google Shape;18;p19"/>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9" name="Google Shape;19;p1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 name="Google Shape;20;p1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Google Shape;21;p1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 name="Shape 23"/>
        <p:cNvGrpSpPr/>
        <p:nvPr/>
      </p:nvGrpSpPr>
      <p:grpSpPr>
        <a:xfrm>
          <a:off x="0" y="0"/>
          <a:ext cx="0" cy="0"/>
          <a:chOff x="0" y="0"/>
          <a:chExt cx="0" cy="0"/>
        </a:xfrm>
      </p:grpSpPr>
      <p:sp>
        <p:nvSpPr>
          <p:cNvPr id="24" name="Google Shape;24;p21"/>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9pPr>
          </a:lstStyle>
          <a:p/>
        </p:txBody>
      </p:sp>
      <p:sp>
        <p:nvSpPr>
          <p:cNvPr id="25" name="Google Shape;25;p21"/>
          <p:cNvSpPr txBox="1"/>
          <p:nvPr>
            <p:ph idx="1" type="body"/>
          </p:nvPr>
        </p:nvSpPr>
        <p:spPr>
          <a:xfrm>
            <a:off x="415600" y="1852801"/>
            <a:ext cx="3744000" cy="42392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9pPr>
          </a:lstStyle>
          <a:p/>
        </p:txBody>
      </p:sp>
      <p:sp>
        <p:nvSpPr>
          <p:cNvPr id="26" name="Google Shape;26;p21"/>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22"/>
          <p:cNvSpPr txBox="1"/>
          <p:nvPr>
            <p:ph type="title"/>
          </p:nvPr>
        </p:nvSpPr>
        <p:spPr>
          <a:xfrm>
            <a:off x="653667" y="600201"/>
            <a:ext cx="8490400" cy="5454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9pPr>
          </a:lstStyle>
          <a:p/>
        </p:txBody>
      </p:sp>
      <p:sp>
        <p:nvSpPr>
          <p:cNvPr id="29" name="Google Shape;29;p22"/>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0" name="Shape 30"/>
        <p:cNvGrpSpPr/>
        <p:nvPr/>
      </p:nvGrpSpPr>
      <p:grpSpPr>
        <a:xfrm>
          <a:off x="0" y="0"/>
          <a:ext cx="0" cy="0"/>
          <a:chOff x="0" y="0"/>
          <a:chExt cx="0" cy="0"/>
        </a:xfrm>
      </p:grpSpPr>
      <p:sp>
        <p:nvSpPr>
          <p:cNvPr id="31" name="Google Shape;31;p23"/>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240"/>
              <a:buFont typeface="Arial"/>
              <a:buNone/>
            </a:pPr>
            <a:r>
              <a:t/>
            </a:r>
            <a:endParaRPr b="0" i="0" sz="2240" u="none" cap="none" strike="noStrike">
              <a:solidFill>
                <a:schemeClr val="dk1"/>
              </a:solidFill>
              <a:latin typeface="Arial"/>
              <a:ea typeface="Arial"/>
              <a:cs typeface="Arial"/>
              <a:sym typeface="Arial"/>
            </a:endParaRPr>
          </a:p>
        </p:txBody>
      </p:sp>
      <p:sp>
        <p:nvSpPr>
          <p:cNvPr id="32" name="Google Shape;32;p23"/>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9pPr>
          </a:lstStyle>
          <a:p/>
        </p:txBody>
      </p:sp>
      <p:sp>
        <p:nvSpPr>
          <p:cNvPr id="33" name="Google Shape;33;p23"/>
          <p:cNvSpPr txBox="1"/>
          <p:nvPr>
            <p:ph idx="1" type="subTitle"/>
          </p:nvPr>
        </p:nvSpPr>
        <p:spPr>
          <a:xfrm>
            <a:off x="354000" y="3737434"/>
            <a:ext cx="5393600" cy="16468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9pPr>
          </a:lstStyle>
          <a:p/>
        </p:txBody>
      </p:sp>
      <p:sp>
        <p:nvSpPr>
          <p:cNvPr id="34" name="Google Shape;34;p23"/>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35" name="Google Shape;35;p23"/>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6" name="Shape 36"/>
        <p:cNvGrpSpPr/>
        <p:nvPr/>
      </p:nvGrpSpPr>
      <p:grpSpPr>
        <a:xfrm>
          <a:off x="0" y="0"/>
          <a:ext cx="0" cy="0"/>
          <a:chOff x="0" y="0"/>
          <a:chExt cx="0" cy="0"/>
        </a:xfrm>
      </p:grpSpPr>
      <p:sp>
        <p:nvSpPr>
          <p:cNvPr id="37" name="Google Shape;37;p24"/>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38" name="Google Shape;38;p24"/>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 name="Shape 39"/>
        <p:cNvGrpSpPr/>
        <p:nvPr/>
      </p:nvGrpSpPr>
      <p:grpSpPr>
        <a:xfrm>
          <a:off x="0" y="0"/>
          <a:ext cx="0" cy="0"/>
          <a:chOff x="0" y="0"/>
          <a:chExt cx="0" cy="0"/>
        </a:xfrm>
      </p:grpSpPr>
      <p:sp>
        <p:nvSpPr>
          <p:cNvPr id="40" name="Google Shape;40;p25"/>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9pPr>
          </a:lstStyle>
          <a:p/>
        </p:txBody>
      </p:sp>
      <p:sp>
        <p:nvSpPr>
          <p:cNvPr id="41" name="Google Shape;41;p25"/>
          <p:cNvSpPr txBox="1"/>
          <p:nvPr>
            <p:ph idx="1" type="body"/>
          </p:nvPr>
        </p:nvSpPr>
        <p:spPr>
          <a:xfrm>
            <a:off x="415600" y="4202968"/>
            <a:ext cx="11360800" cy="17344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42" name="Google Shape;42;p25"/>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3"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6.png"/><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theme" Target="../theme/theme1.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7"/>
          <p:cNvPicPr preferRelativeResize="0"/>
          <p:nvPr/>
        </p:nvPicPr>
        <p:blipFill rotWithShape="1">
          <a:blip r:embed="rId2">
            <a:alphaModFix/>
          </a:blip>
          <a:srcRect b="0" l="0" r="0" t="0"/>
          <a:stretch/>
        </p:blipFill>
        <p:spPr>
          <a:xfrm>
            <a:off x="70830" y="59348"/>
            <a:ext cx="1529369" cy="649312"/>
          </a:xfrm>
          <a:prstGeom prst="rect">
            <a:avLst/>
          </a:prstGeom>
          <a:noFill/>
          <a:ln>
            <a:noFill/>
          </a:ln>
        </p:spPr>
      </p:pic>
      <p:pic>
        <p:nvPicPr>
          <p:cNvPr id="11" name="Google Shape;11;p17"/>
          <p:cNvPicPr preferRelativeResize="0"/>
          <p:nvPr/>
        </p:nvPicPr>
        <p:blipFill rotWithShape="1">
          <a:blip r:embed="rId3">
            <a:alphaModFix/>
          </a:blip>
          <a:srcRect b="0" l="0" r="0" t="0"/>
          <a:stretch/>
        </p:blipFill>
        <p:spPr>
          <a:xfrm>
            <a:off x="10260329" y="59348"/>
            <a:ext cx="1860840" cy="3407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roboflow.com" TargetMode="External"/><Relationship Id="rId4" Type="http://schemas.openxmlformats.org/officeDocument/2006/relationships/hyperlink" Target="https://roboflow.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3085510" y="0"/>
            <a:ext cx="6070728" cy="3817638"/>
          </a:xfrm>
          <a:prstGeom prst="rect">
            <a:avLst/>
          </a:prstGeom>
          <a:noFill/>
          <a:ln>
            <a:noFill/>
          </a:ln>
        </p:spPr>
      </p:pic>
      <p:sp>
        <p:nvSpPr>
          <p:cNvPr id="55" name="Google Shape;55;p1"/>
          <p:cNvSpPr txBox="1"/>
          <p:nvPr/>
        </p:nvSpPr>
        <p:spPr>
          <a:xfrm>
            <a:off x="350921" y="4106396"/>
            <a:ext cx="11476200" cy="769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1" i="0" lang="en-IN" sz="2200" u="none" cap="none" strike="noStrike">
                <a:solidFill>
                  <a:srgbClr val="0000FF"/>
                </a:solidFill>
                <a:latin typeface="Arial"/>
                <a:ea typeface="Arial"/>
                <a:cs typeface="Arial"/>
                <a:sym typeface="Arial"/>
              </a:rPr>
              <a:t>INTERDISCIPLINARY PHASE-3 </a:t>
            </a:r>
            <a:endParaRPr b="1" i="0" sz="2200" u="none" cap="none" strike="noStrike">
              <a:solidFill>
                <a:srgbClr val="0000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1" i="0" lang="en-IN" sz="2200" u="none" cap="none" strike="noStrike">
                <a:solidFill>
                  <a:schemeClr val="dk1"/>
                </a:solidFill>
                <a:latin typeface="Arial"/>
                <a:ea typeface="Arial"/>
                <a:cs typeface="Arial"/>
                <a:sym typeface="Arial"/>
              </a:rPr>
              <a:t>Topic : Real Time Cashew Kernel Classification using Deep Learning</a:t>
            </a:r>
            <a:endParaRPr b="1" i="0" sz="3600" u="none" cap="none" strike="noStrike">
              <a:solidFill>
                <a:srgbClr val="0000FF"/>
              </a:solidFill>
              <a:latin typeface="Times New Roman"/>
              <a:ea typeface="Times New Roman"/>
              <a:cs typeface="Times New Roman"/>
              <a:sym typeface="Times New Roman"/>
            </a:endParaRPr>
          </a:p>
        </p:txBody>
      </p:sp>
      <p:sp>
        <p:nvSpPr>
          <p:cNvPr id="56" name="Google Shape;56;p1"/>
          <p:cNvSpPr txBox="1"/>
          <p:nvPr/>
        </p:nvSpPr>
        <p:spPr>
          <a:xfrm>
            <a:off x="2702225" y="4875900"/>
            <a:ext cx="6837300" cy="15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i="0" lang="en-IN" sz="2000" u="none" cap="none" strike="noStrike">
                <a:solidFill>
                  <a:schemeClr val="dk1"/>
                </a:solidFill>
                <a:latin typeface="Arial"/>
                <a:ea typeface="Arial"/>
                <a:cs typeface="Arial"/>
                <a:sym typeface="Arial"/>
              </a:rPr>
              <a:t>Internal Guide</a:t>
            </a:r>
            <a:endParaRPr b="1"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rPr b="0" i="0" lang="en-IN" sz="2000" u="none" cap="none" strike="noStrike">
                <a:solidFill>
                  <a:schemeClr val="dk1"/>
                </a:solidFill>
                <a:latin typeface="Arial"/>
                <a:ea typeface="Arial"/>
                <a:cs typeface="Arial"/>
                <a:sym typeface="Arial"/>
              </a:rPr>
              <a:t>Dr. Veena Devi S .V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rPr b="0" i="0" lang="en-IN" sz="2000" u="none" cap="none" strike="noStrike">
                <a:solidFill>
                  <a:schemeClr val="dk1"/>
                </a:solidFill>
                <a:latin typeface="Arial"/>
                <a:ea typeface="Arial"/>
                <a:cs typeface="Arial"/>
                <a:sym typeface="Arial"/>
              </a:rPr>
              <a:t>Associate Professor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Department of Electronics &amp; Communication Engineering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6bf667caac_0_131"/>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17" name="Google Shape;117;g36bf667caac_0_131"/>
          <p:cNvSpPr txBox="1"/>
          <p:nvPr>
            <p:ph idx="1" type="body"/>
          </p:nvPr>
        </p:nvSpPr>
        <p:spPr>
          <a:xfrm>
            <a:off x="283050" y="914099"/>
            <a:ext cx="11625900" cy="596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1400"/>
              <a:buNone/>
            </a:pPr>
            <a:r>
              <a:rPr b="1" lang="en-IN" sz="2000">
                <a:solidFill>
                  <a:schemeClr val="dk1"/>
                </a:solidFill>
                <a:latin typeface="Times"/>
                <a:ea typeface="Times"/>
                <a:cs typeface="Times"/>
                <a:sym typeface="Times"/>
              </a:rPr>
              <a:t>Noise Reduction</a:t>
            </a:r>
            <a:endParaRPr sz="2000">
              <a:latin typeface="Times New Roman"/>
              <a:ea typeface="Times New Roman"/>
              <a:cs typeface="Times New Roman"/>
              <a:sym typeface="Times New Roman"/>
            </a:endParaRPr>
          </a:p>
        </p:txBody>
      </p:sp>
      <p:pic>
        <p:nvPicPr>
          <p:cNvPr id="118" name="Google Shape;118;g36bf667caac_0_131" title="img_001.jpg"/>
          <p:cNvPicPr preferRelativeResize="0"/>
          <p:nvPr/>
        </p:nvPicPr>
        <p:blipFill rotWithShape="1">
          <a:blip r:embed="rId3">
            <a:alphaModFix/>
          </a:blip>
          <a:srcRect b="0" l="0" r="0" t="0"/>
          <a:stretch/>
        </p:blipFill>
        <p:spPr>
          <a:xfrm>
            <a:off x="7618775" y="1596238"/>
            <a:ext cx="3244200" cy="2317375"/>
          </a:xfrm>
          <a:prstGeom prst="rect">
            <a:avLst/>
          </a:prstGeom>
          <a:noFill/>
          <a:ln>
            <a:noFill/>
          </a:ln>
        </p:spPr>
      </p:pic>
      <p:pic>
        <p:nvPicPr>
          <p:cNvPr id="119" name="Google Shape;119;g36bf667caac_0_131" title="img_001.jpg"/>
          <p:cNvPicPr preferRelativeResize="0"/>
          <p:nvPr/>
        </p:nvPicPr>
        <p:blipFill rotWithShape="1">
          <a:blip r:embed="rId4">
            <a:alphaModFix/>
          </a:blip>
          <a:srcRect b="0" l="0" r="0" t="0"/>
          <a:stretch/>
        </p:blipFill>
        <p:spPr>
          <a:xfrm>
            <a:off x="1836725" y="1596238"/>
            <a:ext cx="3244200" cy="2317375"/>
          </a:xfrm>
          <a:prstGeom prst="rect">
            <a:avLst/>
          </a:prstGeom>
          <a:noFill/>
          <a:ln>
            <a:noFill/>
          </a:ln>
        </p:spPr>
      </p:pic>
      <p:sp>
        <p:nvSpPr>
          <p:cNvPr id="120" name="Google Shape;120;g36bf667caac_0_131"/>
          <p:cNvSpPr/>
          <p:nvPr/>
        </p:nvSpPr>
        <p:spPr>
          <a:xfrm>
            <a:off x="5401613" y="2413588"/>
            <a:ext cx="1786200" cy="375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36bf667caac_0_131"/>
          <p:cNvSpPr txBox="1"/>
          <p:nvPr/>
        </p:nvSpPr>
        <p:spPr>
          <a:xfrm>
            <a:off x="517850" y="4375250"/>
            <a:ext cx="11368800" cy="2229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Times New Roman"/>
              <a:buChar char="-"/>
            </a:pPr>
            <a:r>
              <a:rPr b="0" i="0" lang="en-IN" sz="2000" u="none" cap="none" strike="noStrike">
                <a:solidFill>
                  <a:srgbClr val="000000"/>
                </a:solidFill>
                <a:latin typeface="Times New Roman"/>
                <a:ea typeface="Times New Roman"/>
                <a:cs typeface="Times New Roman"/>
                <a:sym typeface="Times New Roman"/>
              </a:rPr>
              <a:t>To enhance image quality and minimize unwanted artifacts, noise reduction was performed using the Gaussian filtering algorithm.</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It applies a </a:t>
            </a:r>
            <a:r>
              <a:rPr b="1" i="0" lang="en-IN" sz="2000" u="none" cap="none" strike="noStrike">
                <a:solidFill>
                  <a:schemeClr val="dk1"/>
                </a:solidFill>
                <a:latin typeface="Times New Roman"/>
                <a:ea typeface="Times New Roman"/>
                <a:cs typeface="Times New Roman"/>
                <a:sym typeface="Times New Roman"/>
              </a:rPr>
              <a:t>Gaussian function</a:t>
            </a:r>
            <a:r>
              <a:rPr b="0" i="0" lang="en-IN" sz="2000" u="none" cap="none" strike="noStrike">
                <a:solidFill>
                  <a:schemeClr val="dk1"/>
                </a:solidFill>
                <a:latin typeface="Times New Roman"/>
                <a:ea typeface="Times New Roman"/>
                <a:cs typeface="Times New Roman"/>
                <a:sym typeface="Times New Roman"/>
              </a:rPr>
              <a:t> (a bell-shaped curve) to </a:t>
            </a:r>
            <a:r>
              <a:rPr b="1" i="0" lang="en-IN" sz="2000" u="none" cap="none" strike="noStrike">
                <a:solidFill>
                  <a:schemeClr val="dk1"/>
                </a:solidFill>
                <a:latin typeface="Times New Roman"/>
                <a:ea typeface="Times New Roman"/>
                <a:cs typeface="Times New Roman"/>
                <a:sym typeface="Times New Roman"/>
              </a:rPr>
              <a:t>blur</a:t>
            </a:r>
            <a:r>
              <a:rPr b="0" i="0" lang="en-IN" sz="2000" u="none" cap="none" strike="noStrike">
                <a:solidFill>
                  <a:schemeClr val="dk1"/>
                </a:solidFill>
                <a:latin typeface="Times New Roman"/>
                <a:ea typeface="Times New Roman"/>
                <a:cs typeface="Times New Roman"/>
                <a:sym typeface="Times New Roman"/>
              </a:rPr>
              <a:t> the image.</a:t>
            </a:r>
            <a:endParaRPr b="0" i="0" sz="2000" u="none" cap="none" strike="noStrike">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This is done by averaging each pixel's value with its neighbors, with closer pixels weighted more heavily.</a:t>
            </a:r>
            <a:endParaRPr b="0" i="0" sz="2000" u="none" cap="none" strike="noStrike">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It effectively removes </a:t>
            </a:r>
            <a:r>
              <a:rPr b="1" i="0" lang="en-IN" sz="2000" u="none" cap="none" strike="noStrike">
                <a:solidFill>
                  <a:schemeClr val="dk1"/>
                </a:solidFill>
                <a:latin typeface="Times New Roman"/>
                <a:ea typeface="Times New Roman"/>
                <a:cs typeface="Times New Roman"/>
                <a:sym typeface="Times New Roman"/>
              </a:rPr>
              <a:t>high-frequency noise</a:t>
            </a:r>
            <a:r>
              <a:rPr b="0" i="0" lang="en-IN" sz="2000" u="none" cap="none" strike="noStrike">
                <a:solidFill>
                  <a:schemeClr val="dk1"/>
                </a:solidFill>
                <a:latin typeface="Times New Roman"/>
                <a:ea typeface="Times New Roman"/>
                <a:cs typeface="Times New Roman"/>
                <a:sym typeface="Times New Roman"/>
              </a:rPr>
              <a:t> (random variation in brightness or color).</a:t>
            </a:r>
            <a:endParaRPr b="0" i="0" sz="20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6bf667caac_0_140"/>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27" name="Google Shape;127;g36bf667caac_0_140"/>
          <p:cNvSpPr txBox="1"/>
          <p:nvPr>
            <p:ph idx="1" type="body"/>
          </p:nvPr>
        </p:nvSpPr>
        <p:spPr>
          <a:xfrm>
            <a:off x="283050" y="914099"/>
            <a:ext cx="11625900" cy="596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1400"/>
              <a:buNone/>
            </a:pPr>
            <a:r>
              <a:rPr b="1" lang="en-IN" sz="2000">
                <a:solidFill>
                  <a:schemeClr val="dk1"/>
                </a:solidFill>
                <a:latin typeface="Times"/>
                <a:ea typeface="Times"/>
                <a:cs typeface="Times"/>
                <a:sym typeface="Times"/>
              </a:rPr>
              <a:t>Image Enhancement: </a:t>
            </a:r>
            <a:endParaRPr sz="2000">
              <a:latin typeface="Times New Roman"/>
              <a:ea typeface="Times New Roman"/>
              <a:cs typeface="Times New Roman"/>
              <a:sym typeface="Times New Roman"/>
            </a:endParaRPr>
          </a:p>
        </p:txBody>
      </p:sp>
      <p:pic>
        <p:nvPicPr>
          <p:cNvPr id="128" name="Google Shape;128;g36bf667caac_0_140" title="img_001.jpg"/>
          <p:cNvPicPr preferRelativeResize="0"/>
          <p:nvPr/>
        </p:nvPicPr>
        <p:blipFill rotWithShape="1">
          <a:blip r:embed="rId3">
            <a:alphaModFix/>
          </a:blip>
          <a:srcRect b="0" l="0" r="0" t="0"/>
          <a:stretch/>
        </p:blipFill>
        <p:spPr>
          <a:xfrm>
            <a:off x="7618775" y="1596238"/>
            <a:ext cx="3244200" cy="2317375"/>
          </a:xfrm>
          <a:prstGeom prst="rect">
            <a:avLst/>
          </a:prstGeom>
          <a:noFill/>
          <a:ln>
            <a:noFill/>
          </a:ln>
        </p:spPr>
      </p:pic>
      <p:pic>
        <p:nvPicPr>
          <p:cNvPr id="129" name="Google Shape;129;g36bf667caac_0_140" title="img_001.jpg"/>
          <p:cNvPicPr preferRelativeResize="0"/>
          <p:nvPr/>
        </p:nvPicPr>
        <p:blipFill rotWithShape="1">
          <a:blip r:embed="rId4">
            <a:alphaModFix/>
          </a:blip>
          <a:srcRect b="0" l="0" r="0" t="0"/>
          <a:stretch/>
        </p:blipFill>
        <p:spPr>
          <a:xfrm>
            <a:off x="1836725" y="1596238"/>
            <a:ext cx="3244200" cy="2317375"/>
          </a:xfrm>
          <a:prstGeom prst="rect">
            <a:avLst/>
          </a:prstGeom>
          <a:noFill/>
          <a:ln>
            <a:noFill/>
          </a:ln>
        </p:spPr>
      </p:pic>
      <p:sp>
        <p:nvSpPr>
          <p:cNvPr id="130" name="Google Shape;130;g36bf667caac_0_140"/>
          <p:cNvSpPr/>
          <p:nvPr/>
        </p:nvSpPr>
        <p:spPr>
          <a:xfrm>
            <a:off x="5401613" y="2413588"/>
            <a:ext cx="1786200" cy="375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36bf667caac_0_140"/>
          <p:cNvSpPr txBox="1"/>
          <p:nvPr/>
        </p:nvSpPr>
        <p:spPr>
          <a:xfrm>
            <a:off x="517850" y="4375250"/>
            <a:ext cx="11368800" cy="2229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chemeClr val="dk1"/>
              </a:buClr>
              <a:buSzPts val="2000"/>
              <a:buFont typeface="Arial"/>
              <a:buChar char="-"/>
            </a:pPr>
            <a:r>
              <a:rPr b="0" i="0" lang="en-IN" sz="2000" u="none" cap="none" strike="noStrike">
                <a:solidFill>
                  <a:schemeClr val="dk1"/>
                </a:solidFill>
                <a:latin typeface="Times New Roman"/>
                <a:ea typeface="Times New Roman"/>
                <a:cs typeface="Times New Roman"/>
                <a:sym typeface="Times New Roman"/>
              </a:rPr>
              <a:t>it used to </a:t>
            </a:r>
            <a:r>
              <a:rPr b="1" i="0" lang="en-IN" sz="2000" u="none" cap="none" strike="noStrike">
                <a:solidFill>
                  <a:schemeClr val="dk1"/>
                </a:solidFill>
                <a:latin typeface="Times New Roman"/>
                <a:ea typeface="Times New Roman"/>
                <a:cs typeface="Times New Roman"/>
                <a:sym typeface="Times New Roman"/>
              </a:rPr>
              <a:t>improve the visual quality</a:t>
            </a:r>
            <a:r>
              <a:rPr b="0" i="0" lang="en-IN" sz="2000" u="none" cap="none" strike="noStrike">
                <a:solidFill>
                  <a:schemeClr val="dk1"/>
                </a:solidFill>
                <a:latin typeface="Times New Roman"/>
                <a:ea typeface="Times New Roman"/>
                <a:cs typeface="Times New Roman"/>
                <a:sym typeface="Times New Roman"/>
              </a:rPr>
              <a:t> of an image or make certain features more distinguishable for further analysis.</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Arial"/>
              <a:buChar char="-"/>
            </a:pPr>
            <a:r>
              <a:rPr b="0" i="0" lang="en-IN" sz="2000" u="none" cap="none" strike="noStrike">
                <a:solidFill>
                  <a:schemeClr val="dk1"/>
                </a:solidFill>
                <a:latin typeface="Times New Roman"/>
                <a:ea typeface="Times New Roman"/>
                <a:cs typeface="Times New Roman"/>
                <a:sym typeface="Times New Roman"/>
              </a:rPr>
              <a:t>It helps in making key features (like cracks, textures, or object boundaries) </a:t>
            </a:r>
            <a:r>
              <a:rPr b="1" i="0" lang="en-IN" sz="2000" u="none" cap="none" strike="noStrike">
                <a:solidFill>
                  <a:schemeClr val="dk1"/>
                </a:solidFill>
                <a:latin typeface="Times New Roman"/>
                <a:ea typeface="Times New Roman"/>
                <a:cs typeface="Times New Roman"/>
                <a:sym typeface="Times New Roman"/>
              </a:rPr>
              <a:t>more visible</a:t>
            </a:r>
            <a:r>
              <a:rPr b="0" i="0" lang="en-IN" sz="2000" u="none" cap="none" strike="noStrike">
                <a:solidFill>
                  <a:schemeClr val="dk1"/>
                </a:solidFill>
                <a:latin typeface="Times New Roman"/>
                <a:ea typeface="Times New Roman"/>
                <a:cs typeface="Times New Roman"/>
                <a:sym typeface="Times New Roman"/>
              </a:rPr>
              <a:t> and </a:t>
            </a:r>
            <a:r>
              <a:rPr b="1" i="0" lang="en-IN" sz="2000" u="none" cap="none" strike="noStrike">
                <a:solidFill>
                  <a:schemeClr val="dk1"/>
                </a:solidFill>
                <a:latin typeface="Times New Roman"/>
                <a:ea typeface="Times New Roman"/>
                <a:cs typeface="Times New Roman"/>
                <a:sym typeface="Times New Roman"/>
              </a:rPr>
              <a:t>easier to detect</a:t>
            </a:r>
            <a:r>
              <a:rPr b="0" i="0" lang="en-IN" sz="2000" u="none" cap="none" strike="noStrike">
                <a:solidFill>
                  <a:schemeClr val="dk1"/>
                </a:solidFill>
                <a:latin typeface="Times New Roman"/>
                <a:ea typeface="Times New Roman"/>
                <a:cs typeface="Times New Roman"/>
                <a:sym typeface="Times New Roman"/>
              </a:rPr>
              <a:t>, especially in applications like cashew grading, medical imaging, or surveillance.</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6bf667caac_0_149"/>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37" name="Google Shape;137;g36bf667caac_0_149"/>
          <p:cNvSpPr txBox="1"/>
          <p:nvPr>
            <p:ph idx="1" type="body"/>
          </p:nvPr>
        </p:nvSpPr>
        <p:spPr>
          <a:xfrm>
            <a:off x="283050" y="772495"/>
            <a:ext cx="11625900" cy="2503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SzPts val="1100"/>
              <a:buFont typeface="Arial"/>
              <a:buNone/>
            </a:pPr>
            <a:r>
              <a:rPr b="1" lang="en-IN" sz="2000">
                <a:solidFill>
                  <a:schemeClr val="dk1"/>
                </a:solidFill>
                <a:latin typeface="Times"/>
                <a:ea typeface="Times"/>
                <a:cs typeface="Times"/>
                <a:sym typeface="Times"/>
              </a:rPr>
              <a:t>Augmentation Settings</a:t>
            </a:r>
            <a:endParaRPr sz="2000">
              <a:solidFill>
                <a:schemeClr val="dk1"/>
              </a:solidFill>
              <a:latin typeface="Times"/>
              <a:ea typeface="Times"/>
              <a:cs typeface="Times"/>
              <a:sym typeface="Times"/>
            </a:endParaRPr>
          </a:p>
          <a:p>
            <a:pPr indent="-330200" lvl="0" marL="457200" rtl="0" algn="l">
              <a:lnSpc>
                <a:spcPct val="115000"/>
              </a:lnSpc>
              <a:spcBef>
                <a:spcPts val="1200"/>
              </a:spcBef>
              <a:spcAft>
                <a:spcPts val="0"/>
              </a:spcAft>
              <a:buClr>
                <a:schemeClr val="dk1"/>
              </a:buClr>
              <a:buSzPts val="1600"/>
              <a:buFont typeface="Times"/>
              <a:buChar char="●"/>
            </a:pPr>
            <a:r>
              <a:rPr b="1" lang="en-IN" sz="1600">
                <a:solidFill>
                  <a:schemeClr val="dk1"/>
                </a:solidFill>
                <a:latin typeface="Times"/>
                <a:ea typeface="Times"/>
                <a:cs typeface="Times"/>
                <a:sym typeface="Times"/>
              </a:rPr>
              <a:t>Techniques Applied:</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IN" sz="1600">
                <a:solidFill>
                  <a:schemeClr val="dk1"/>
                </a:solidFill>
                <a:latin typeface="Times"/>
                <a:ea typeface="Times"/>
                <a:cs typeface="Times"/>
                <a:sym typeface="Times"/>
              </a:rPr>
              <a:t>💧 </a:t>
            </a:r>
            <a:r>
              <a:rPr b="1" lang="en-IN" sz="1600">
                <a:solidFill>
                  <a:schemeClr val="dk1"/>
                </a:solidFill>
                <a:latin typeface="Times"/>
                <a:ea typeface="Times"/>
                <a:cs typeface="Times"/>
                <a:sym typeface="Times"/>
              </a:rPr>
              <a:t>Blur: </a:t>
            </a:r>
            <a:r>
              <a:rPr lang="en-IN" sz="1600">
                <a:solidFill>
                  <a:schemeClr val="dk1"/>
                </a:solidFill>
                <a:latin typeface="Times"/>
                <a:ea typeface="Times"/>
                <a:cs typeface="Times"/>
                <a:sym typeface="Times"/>
              </a:rPr>
              <a:t>Gaussian blur applied up to </a:t>
            </a:r>
            <a:r>
              <a:rPr b="1" lang="en-IN" sz="1600">
                <a:solidFill>
                  <a:schemeClr val="dk1"/>
                </a:solidFill>
                <a:latin typeface="Times"/>
                <a:ea typeface="Times"/>
                <a:cs typeface="Times"/>
                <a:sym typeface="Times"/>
              </a:rPr>
              <a:t>5 pixels</a:t>
            </a:r>
            <a:endParaRPr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IN" sz="1600">
                <a:solidFill>
                  <a:schemeClr val="dk1"/>
                </a:solidFill>
                <a:latin typeface="Times"/>
                <a:ea typeface="Times"/>
                <a:cs typeface="Times"/>
                <a:sym typeface="Times"/>
              </a:rPr>
              <a:t>🔁 </a:t>
            </a:r>
            <a:r>
              <a:rPr b="1" lang="en-IN" sz="1600">
                <a:solidFill>
                  <a:schemeClr val="dk1"/>
                </a:solidFill>
                <a:latin typeface="Times"/>
                <a:ea typeface="Times"/>
                <a:cs typeface="Times"/>
                <a:sym typeface="Times"/>
              </a:rPr>
              <a:t>Rotation: </a:t>
            </a:r>
            <a:r>
              <a:rPr lang="en-IN" sz="1600">
                <a:solidFill>
                  <a:schemeClr val="dk1"/>
                </a:solidFill>
                <a:latin typeface="Times"/>
                <a:ea typeface="Times"/>
                <a:cs typeface="Times"/>
                <a:sym typeface="Times"/>
              </a:rPr>
              <a:t>Random angle between </a:t>
            </a:r>
            <a:r>
              <a:rPr b="1" lang="en-IN" sz="1600">
                <a:solidFill>
                  <a:schemeClr val="dk1"/>
                </a:solidFill>
                <a:latin typeface="Times"/>
                <a:ea typeface="Times"/>
                <a:cs typeface="Times"/>
                <a:sym typeface="Times"/>
              </a:rPr>
              <a:t>-45° to +45°</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IN" sz="1600">
                <a:solidFill>
                  <a:schemeClr val="dk1"/>
                </a:solidFill>
                <a:latin typeface="Times"/>
                <a:ea typeface="Times"/>
                <a:cs typeface="Times"/>
                <a:sym typeface="Times"/>
              </a:rPr>
              <a:t>💡 </a:t>
            </a:r>
            <a:r>
              <a:rPr b="1" lang="en-IN" sz="1600">
                <a:solidFill>
                  <a:schemeClr val="dk1"/>
                </a:solidFill>
                <a:latin typeface="Times"/>
                <a:ea typeface="Times"/>
                <a:cs typeface="Times"/>
                <a:sym typeface="Times"/>
              </a:rPr>
              <a:t>Brightness: </a:t>
            </a:r>
            <a:r>
              <a:rPr lang="en-IN" sz="1600">
                <a:solidFill>
                  <a:schemeClr val="dk1"/>
                </a:solidFill>
                <a:latin typeface="Times"/>
                <a:ea typeface="Times"/>
                <a:cs typeface="Times"/>
                <a:sym typeface="Times"/>
              </a:rPr>
              <a:t>Adjusted randomly between </a:t>
            </a:r>
            <a:r>
              <a:rPr b="1" lang="en-IN" sz="1600">
                <a:solidFill>
                  <a:schemeClr val="dk1"/>
                </a:solidFill>
                <a:latin typeface="Times"/>
                <a:ea typeface="Times"/>
                <a:cs typeface="Times"/>
                <a:sym typeface="Times"/>
              </a:rPr>
              <a:t>-25% to +25%</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IN" sz="1600">
                <a:solidFill>
                  <a:schemeClr val="dk1"/>
                </a:solidFill>
                <a:latin typeface="Times"/>
                <a:ea typeface="Times"/>
                <a:cs typeface="Times"/>
                <a:sym typeface="Times"/>
              </a:rPr>
              <a:t>🌗 </a:t>
            </a:r>
            <a:r>
              <a:rPr b="1" lang="en-IN" sz="1600">
                <a:solidFill>
                  <a:schemeClr val="dk1"/>
                </a:solidFill>
                <a:latin typeface="Times"/>
                <a:ea typeface="Times"/>
                <a:cs typeface="Times"/>
                <a:sym typeface="Times"/>
              </a:rPr>
              <a:t>Exposure: </a:t>
            </a:r>
            <a:r>
              <a:rPr lang="en-IN" sz="1600">
                <a:solidFill>
                  <a:schemeClr val="dk1"/>
                </a:solidFill>
                <a:latin typeface="Times"/>
                <a:ea typeface="Times"/>
                <a:cs typeface="Times"/>
                <a:sym typeface="Times"/>
              </a:rPr>
              <a:t>Adjusted between </a:t>
            </a:r>
            <a:r>
              <a:rPr b="1" lang="en-IN" sz="1600">
                <a:solidFill>
                  <a:schemeClr val="dk1"/>
                </a:solidFill>
                <a:latin typeface="Times"/>
                <a:ea typeface="Times"/>
                <a:cs typeface="Times"/>
                <a:sym typeface="Times"/>
              </a:rPr>
              <a:t>-10% to +10%</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IN" sz="1600">
                <a:solidFill>
                  <a:schemeClr val="dk1"/>
                </a:solidFill>
                <a:latin typeface="Times"/>
                <a:ea typeface="Times"/>
                <a:cs typeface="Times"/>
                <a:sym typeface="Times"/>
              </a:rPr>
              <a:t>🔄 </a:t>
            </a:r>
            <a:r>
              <a:rPr b="1" lang="en-IN" sz="1600">
                <a:solidFill>
                  <a:schemeClr val="dk1"/>
                </a:solidFill>
                <a:latin typeface="Times"/>
                <a:ea typeface="Times"/>
                <a:cs typeface="Times"/>
                <a:sym typeface="Times"/>
              </a:rPr>
              <a:t>Flip: </a:t>
            </a:r>
            <a:r>
              <a:rPr lang="en-IN" sz="1600">
                <a:solidFill>
                  <a:schemeClr val="dk1"/>
                </a:solidFill>
                <a:latin typeface="Times"/>
                <a:ea typeface="Times"/>
                <a:cs typeface="Times"/>
                <a:sym typeface="Times"/>
              </a:rPr>
              <a:t>Horizontal, Vertical</a:t>
            </a:r>
            <a:endParaRPr sz="1600">
              <a:latin typeface="Times New Roman"/>
              <a:ea typeface="Times New Roman"/>
              <a:cs typeface="Times New Roman"/>
              <a:sym typeface="Times New Roman"/>
            </a:endParaRPr>
          </a:p>
        </p:txBody>
      </p:sp>
      <p:pic>
        <p:nvPicPr>
          <p:cNvPr id="138" name="Google Shape;138;g36bf667caac_0_149" title="cashew_aug_collage.jpg"/>
          <p:cNvPicPr preferRelativeResize="0"/>
          <p:nvPr/>
        </p:nvPicPr>
        <p:blipFill rotWithShape="1">
          <a:blip r:embed="rId3">
            <a:alphaModFix/>
          </a:blip>
          <a:srcRect b="0" l="0" r="0" t="0"/>
          <a:stretch/>
        </p:blipFill>
        <p:spPr>
          <a:xfrm>
            <a:off x="1454838" y="3211950"/>
            <a:ext cx="9282325" cy="1524950"/>
          </a:xfrm>
          <a:prstGeom prst="rect">
            <a:avLst/>
          </a:prstGeom>
          <a:noFill/>
          <a:ln>
            <a:noFill/>
          </a:ln>
        </p:spPr>
      </p:pic>
      <p:sp>
        <p:nvSpPr>
          <p:cNvPr id="139" name="Google Shape;139;g36bf667caac_0_149"/>
          <p:cNvSpPr txBox="1"/>
          <p:nvPr/>
        </p:nvSpPr>
        <p:spPr>
          <a:xfrm>
            <a:off x="574050" y="4817850"/>
            <a:ext cx="110439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Times New Roman"/>
                <a:ea typeface="Times New Roman"/>
                <a:cs typeface="Times New Roman"/>
                <a:sym typeface="Times New Roman"/>
              </a:rPr>
              <a:t>After Augmentation</a:t>
            </a:r>
            <a:endParaRPr b="1" i="0" sz="1400" u="none" cap="none" strike="noStrike">
              <a:solidFill>
                <a:srgbClr val="000000"/>
              </a:solidFill>
              <a:latin typeface="Times New Roman"/>
              <a:ea typeface="Times New Roman"/>
              <a:cs typeface="Times New Roman"/>
              <a:sym typeface="Times New Roman"/>
            </a:endParaRPr>
          </a:p>
        </p:txBody>
      </p:sp>
      <p:graphicFrame>
        <p:nvGraphicFramePr>
          <p:cNvPr id="140" name="Google Shape;140;g36bf667caac_0_149"/>
          <p:cNvGraphicFramePr/>
          <p:nvPr/>
        </p:nvGraphicFramePr>
        <p:xfrm>
          <a:off x="656450" y="5192250"/>
          <a:ext cx="3000000" cy="3000000"/>
        </p:xfrm>
        <a:graphic>
          <a:graphicData uri="http://schemas.openxmlformats.org/drawingml/2006/table">
            <a:tbl>
              <a:tblPr>
                <a:noFill/>
                <a:tableStyleId>{A4230A36-36B8-4263-BC80-F3730A84D8AC}</a:tableStyleId>
              </a:tblPr>
              <a:tblGrid>
                <a:gridCol w="3429000"/>
                <a:gridCol w="3429000"/>
                <a:gridCol w="3429000"/>
              </a:tblGrid>
              <a:tr h="38125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Grades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No. of Images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Resolution</a:t>
                      </a:r>
                      <a:endParaRPr b="1" sz="1400" u="none" cap="none" strike="noStrike"/>
                    </a:p>
                  </a:txBody>
                  <a:tcPr marT="91425" marB="91425" marR="91425" marL="91425"/>
                </a:tc>
              </a:tr>
              <a:tr h="38125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W180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1891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640 x 640</a:t>
                      </a:r>
                      <a:endParaRPr sz="1400" u="none" cap="none" strike="noStrike"/>
                    </a:p>
                  </a:txBody>
                  <a:tcPr marT="91425" marB="91425" marR="91425" marL="91425"/>
                </a:tc>
              </a:tr>
              <a:tr h="38125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W300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1892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640 x 640</a:t>
                      </a:r>
                      <a:endParaRPr sz="1400" u="none" cap="none" strike="noStrike"/>
                    </a:p>
                  </a:txBody>
                  <a:tcPr marT="91425" marB="91425" marR="91425" marL="91425"/>
                </a:tc>
              </a:tr>
              <a:tr h="38125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W500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1890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t>640 x 640</a:t>
                      </a:r>
                      <a:endParaRPr sz="1400" u="none" cap="none" strike="noStrike"/>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6bf667caac_0_199"/>
          <p:cNvSpPr txBox="1"/>
          <p:nvPr>
            <p:ph type="title"/>
          </p:nvPr>
        </p:nvSpPr>
        <p:spPr>
          <a:xfrm>
            <a:off x="2212499" y="17982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46" name="Google Shape;146;g36bf667caac_0_199"/>
          <p:cNvSpPr txBox="1"/>
          <p:nvPr>
            <p:ph idx="1" type="body"/>
          </p:nvPr>
        </p:nvSpPr>
        <p:spPr>
          <a:xfrm>
            <a:off x="795600" y="1123925"/>
            <a:ext cx="10172400" cy="37959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1200"/>
              </a:spcBef>
              <a:spcAft>
                <a:spcPts val="0"/>
              </a:spcAft>
              <a:buSzPts val="1400"/>
              <a:buNone/>
            </a:pPr>
            <a:r>
              <a:rPr b="1" lang="en-IN" sz="2400">
                <a:solidFill>
                  <a:schemeClr val="dk1"/>
                </a:solidFill>
                <a:latin typeface="Times New Roman"/>
                <a:ea typeface="Times New Roman"/>
                <a:cs typeface="Times New Roman"/>
                <a:sym typeface="Times New Roman"/>
              </a:rPr>
              <a:t>After dataset augmentation, the model was trained under the following configuration to ensure optimal detection performance:</a:t>
            </a:r>
            <a:endParaRPr b="1"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1200"/>
              </a:spcBef>
              <a:spcAft>
                <a:spcPts val="0"/>
              </a:spcAft>
              <a:buClr>
                <a:schemeClr val="dk1"/>
              </a:buClr>
              <a:buSzPts val="2400"/>
              <a:buChar char="●"/>
            </a:pPr>
            <a:r>
              <a:rPr b="1" lang="en-IN" sz="2400">
                <a:solidFill>
                  <a:schemeClr val="dk1"/>
                </a:solidFill>
                <a:latin typeface="Times New Roman"/>
                <a:ea typeface="Times New Roman"/>
                <a:cs typeface="Times New Roman"/>
                <a:sym typeface="Times New Roman"/>
              </a:rPr>
              <a:t>Image Size</a:t>
            </a:r>
            <a:r>
              <a:rPr lang="en-IN" sz="2400">
                <a:solidFill>
                  <a:schemeClr val="dk1"/>
                </a:solidFill>
                <a:latin typeface="Times New Roman"/>
                <a:ea typeface="Times New Roman"/>
                <a:cs typeface="Times New Roman"/>
                <a:sym typeface="Times New Roman"/>
              </a:rPr>
              <a:t>: 640 × 640</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Char char="●"/>
            </a:pPr>
            <a:r>
              <a:rPr b="1" lang="en-IN" sz="2400">
                <a:solidFill>
                  <a:schemeClr val="dk1"/>
                </a:solidFill>
                <a:latin typeface="Times New Roman"/>
                <a:ea typeface="Times New Roman"/>
                <a:cs typeface="Times New Roman"/>
                <a:sym typeface="Times New Roman"/>
              </a:rPr>
              <a:t>Epochs</a:t>
            </a:r>
            <a:r>
              <a:rPr lang="en-IN" sz="2400">
                <a:solidFill>
                  <a:schemeClr val="dk1"/>
                </a:solidFill>
                <a:latin typeface="Times New Roman"/>
                <a:ea typeface="Times New Roman"/>
                <a:cs typeface="Times New Roman"/>
                <a:sym typeface="Times New Roman"/>
              </a:rPr>
              <a:t>: 100</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Char char="●"/>
            </a:pPr>
            <a:r>
              <a:rPr b="1" lang="en-IN" sz="2400">
                <a:solidFill>
                  <a:schemeClr val="dk1"/>
                </a:solidFill>
                <a:latin typeface="Times New Roman"/>
                <a:ea typeface="Times New Roman"/>
                <a:cs typeface="Times New Roman"/>
                <a:sym typeface="Times New Roman"/>
              </a:rPr>
              <a:t>Batch Size</a:t>
            </a:r>
            <a:r>
              <a:rPr lang="en-IN" sz="2400">
                <a:solidFill>
                  <a:schemeClr val="dk1"/>
                </a:solidFill>
                <a:latin typeface="Times New Roman"/>
                <a:ea typeface="Times New Roman"/>
                <a:cs typeface="Times New Roman"/>
                <a:sym typeface="Times New Roman"/>
              </a:rPr>
              <a:t>: 16</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Char char="●"/>
            </a:pPr>
            <a:r>
              <a:rPr b="1" lang="en-IN" sz="2400">
                <a:solidFill>
                  <a:schemeClr val="dk1"/>
                </a:solidFill>
                <a:latin typeface="Times New Roman"/>
                <a:ea typeface="Times New Roman"/>
                <a:cs typeface="Times New Roman"/>
                <a:sym typeface="Times New Roman"/>
              </a:rPr>
              <a:t>Learning Rate</a:t>
            </a:r>
            <a:r>
              <a:rPr lang="en-IN" sz="2400">
                <a:solidFill>
                  <a:schemeClr val="dk1"/>
                </a:solidFill>
                <a:latin typeface="Times New Roman"/>
                <a:ea typeface="Times New Roman"/>
                <a:cs typeface="Times New Roman"/>
                <a:sym typeface="Times New Roman"/>
              </a:rPr>
              <a:t>: 0.01</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Char char="●"/>
            </a:pPr>
            <a:r>
              <a:rPr b="1" lang="en-IN" sz="2400">
                <a:solidFill>
                  <a:schemeClr val="dk1"/>
                </a:solidFill>
                <a:latin typeface="Times New Roman"/>
                <a:ea typeface="Times New Roman"/>
                <a:cs typeface="Times New Roman"/>
                <a:sym typeface="Times New Roman"/>
              </a:rPr>
              <a:t>Model Used</a:t>
            </a:r>
            <a:r>
              <a:rPr lang="en-IN" sz="2400">
                <a:solidFill>
                  <a:schemeClr val="dk1"/>
                </a:solidFill>
                <a:latin typeface="Times New Roman"/>
                <a:ea typeface="Times New Roman"/>
                <a:cs typeface="Times New Roman"/>
                <a:sym typeface="Times New Roman"/>
              </a:rPr>
              <a:t>: YOLOv5s</a:t>
            </a:r>
            <a:endParaRPr sz="2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t/>
            </a:r>
            <a:endParaRPr sz="2000">
              <a:solidFill>
                <a:schemeClr val="dk1"/>
              </a:solidFill>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Partial Results </a:t>
            </a:r>
            <a:endParaRPr b="1" sz="3200">
              <a:solidFill>
                <a:srgbClr val="0000FF"/>
              </a:solidFill>
              <a:latin typeface="Roboto"/>
              <a:ea typeface="Roboto"/>
              <a:cs typeface="Roboto"/>
              <a:sym typeface="Roboto"/>
            </a:endParaRPr>
          </a:p>
        </p:txBody>
      </p:sp>
      <p:pic>
        <p:nvPicPr>
          <p:cNvPr id="152" name="Google Shape;152;p7" title="capture_20250612003556312.jpg"/>
          <p:cNvPicPr preferRelativeResize="0"/>
          <p:nvPr/>
        </p:nvPicPr>
        <p:blipFill rotWithShape="1">
          <a:blip r:embed="rId3">
            <a:alphaModFix/>
          </a:blip>
          <a:srcRect b="12110" l="0" r="0" t="0"/>
          <a:stretch/>
        </p:blipFill>
        <p:spPr>
          <a:xfrm>
            <a:off x="105600" y="1713451"/>
            <a:ext cx="5981350" cy="3431092"/>
          </a:xfrm>
          <a:prstGeom prst="rect">
            <a:avLst/>
          </a:prstGeom>
          <a:noFill/>
          <a:ln>
            <a:noFill/>
          </a:ln>
        </p:spPr>
      </p:pic>
      <p:pic>
        <p:nvPicPr>
          <p:cNvPr id="153" name="Google Shape;153;p7" title="Screenshot 2025-06-13 221014.png"/>
          <p:cNvPicPr preferRelativeResize="0"/>
          <p:nvPr/>
        </p:nvPicPr>
        <p:blipFill rotWithShape="1">
          <a:blip r:embed="rId4">
            <a:alphaModFix/>
          </a:blip>
          <a:srcRect b="0" l="0" r="0" t="0"/>
          <a:stretch/>
        </p:blipFill>
        <p:spPr>
          <a:xfrm>
            <a:off x="6180550" y="1713462"/>
            <a:ext cx="5905851" cy="3431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6bf667caac_0_4"/>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Partial Results </a:t>
            </a:r>
            <a:endParaRPr b="1" sz="3200">
              <a:solidFill>
                <a:srgbClr val="0000FF"/>
              </a:solidFill>
              <a:latin typeface="Roboto"/>
              <a:ea typeface="Roboto"/>
              <a:cs typeface="Roboto"/>
              <a:sym typeface="Roboto"/>
            </a:endParaRPr>
          </a:p>
        </p:txBody>
      </p:sp>
      <p:pic>
        <p:nvPicPr>
          <p:cNvPr id="159" name="Google Shape;159;g36bf667caac_0_4" title="capture_20250612003620641.jpg"/>
          <p:cNvPicPr preferRelativeResize="0"/>
          <p:nvPr/>
        </p:nvPicPr>
        <p:blipFill rotWithShape="1">
          <a:blip r:embed="rId3">
            <a:alphaModFix/>
          </a:blip>
          <a:srcRect b="0" l="0" r="0" t="0"/>
          <a:stretch/>
        </p:blipFill>
        <p:spPr>
          <a:xfrm>
            <a:off x="6398313" y="1645575"/>
            <a:ext cx="5249614" cy="3566849"/>
          </a:xfrm>
          <a:prstGeom prst="rect">
            <a:avLst/>
          </a:prstGeom>
          <a:noFill/>
          <a:ln>
            <a:noFill/>
          </a:ln>
        </p:spPr>
      </p:pic>
      <p:pic>
        <p:nvPicPr>
          <p:cNvPr id="160" name="Google Shape;160;g36bf667caac_0_4" title="capture_20250612003609643.jpg"/>
          <p:cNvPicPr preferRelativeResize="0"/>
          <p:nvPr/>
        </p:nvPicPr>
        <p:blipFill rotWithShape="1">
          <a:blip r:embed="rId4">
            <a:alphaModFix/>
          </a:blip>
          <a:srcRect b="0" l="0" r="0" t="0"/>
          <a:stretch/>
        </p:blipFill>
        <p:spPr>
          <a:xfrm>
            <a:off x="544062" y="1645575"/>
            <a:ext cx="5568024" cy="356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6bf667caac_0_12"/>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Partial Results </a:t>
            </a:r>
            <a:endParaRPr b="1" sz="3200">
              <a:solidFill>
                <a:srgbClr val="0000FF"/>
              </a:solidFill>
              <a:latin typeface="Roboto"/>
              <a:ea typeface="Roboto"/>
              <a:cs typeface="Roboto"/>
              <a:sym typeface="Roboto"/>
            </a:endParaRPr>
          </a:p>
        </p:txBody>
      </p:sp>
      <p:pic>
        <p:nvPicPr>
          <p:cNvPr id="166" name="Google Shape;166;g36bf667caac_0_12" title="capture_20250612003635535.jpg"/>
          <p:cNvPicPr preferRelativeResize="0"/>
          <p:nvPr/>
        </p:nvPicPr>
        <p:blipFill rotWithShape="1">
          <a:blip r:embed="rId3">
            <a:alphaModFix/>
          </a:blip>
          <a:srcRect b="0" l="0" r="0" t="0"/>
          <a:stretch/>
        </p:blipFill>
        <p:spPr>
          <a:xfrm>
            <a:off x="6288063" y="1580337"/>
            <a:ext cx="5375399" cy="3697327"/>
          </a:xfrm>
          <a:prstGeom prst="rect">
            <a:avLst/>
          </a:prstGeom>
          <a:noFill/>
          <a:ln>
            <a:noFill/>
          </a:ln>
        </p:spPr>
      </p:pic>
      <p:pic>
        <p:nvPicPr>
          <p:cNvPr id="167" name="Google Shape;167;g36bf667caac_0_12" title="capture_20250612003629107.jpg"/>
          <p:cNvPicPr preferRelativeResize="0"/>
          <p:nvPr/>
        </p:nvPicPr>
        <p:blipFill rotWithShape="1">
          <a:blip r:embed="rId4">
            <a:alphaModFix/>
          </a:blip>
          <a:srcRect b="0" l="0" r="0" t="0"/>
          <a:stretch/>
        </p:blipFill>
        <p:spPr>
          <a:xfrm>
            <a:off x="528538" y="1571350"/>
            <a:ext cx="5285774" cy="371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6bf667caac_0_25"/>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Partial Results </a:t>
            </a:r>
            <a:endParaRPr b="1" sz="3200">
              <a:solidFill>
                <a:srgbClr val="0000FF"/>
              </a:solidFill>
              <a:latin typeface="Roboto"/>
              <a:ea typeface="Roboto"/>
              <a:cs typeface="Roboto"/>
              <a:sym typeface="Roboto"/>
            </a:endParaRPr>
          </a:p>
        </p:txBody>
      </p:sp>
      <p:sp>
        <p:nvSpPr>
          <p:cNvPr id="173" name="Google Shape;173;g36bf667caac_0_25"/>
          <p:cNvSpPr txBox="1"/>
          <p:nvPr/>
        </p:nvSpPr>
        <p:spPr>
          <a:xfrm>
            <a:off x="763350" y="1481075"/>
            <a:ext cx="10781100" cy="46986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50000"/>
              </a:lnSpc>
              <a:spcBef>
                <a:spcPts val="0"/>
              </a:spcBef>
              <a:spcAft>
                <a:spcPts val="0"/>
              </a:spcAft>
              <a:buClr>
                <a:srgbClr val="000000"/>
              </a:buClr>
              <a:buSzPts val="2000"/>
              <a:buFont typeface="Times New Roman"/>
              <a:buChar char="●"/>
            </a:pPr>
            <a:r>
              <a:rPr b="0" i="0" lang="en-IN" sz="2000" u="none" cap="none" strike="noStrike">
                <a:solidFill>
                  <a:srgbClr val="000000"/>
                </a:solidFill>
                <a:latin typeface="Times New Roman"/>
                <a:ea typeface="Times New Roman"/>
                <a:cs typeface="Times New Roman"/>
                <a:sym typeface="Times New Roman"/>
              </a:rPr>
              <a:t>A YOLOv5 model has been trained on the dataset, achieving high detection accuracy across all three classes.</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rgbClr val="000000"/>
              </a:buClr>
              <a:buSzPts val="2000"/>
              <a:buFont typeface="Times New Roman"/>
              <a:buChar char="●"/>
            </a:pPr>
            <a:r>
              <a:rPr b="0" i="0" lang="en-IN" sz="2000" u="none" cap="none" strike="noStrike">
                <a:solidFill>
                  <a:srgbClr val="000000"/>
                </a:solidFill>
                <a:latin typeface="Times New Roman"/>
                <a:ea typeface="Times New Roman"/>
                <a:cs typeface="Times New Roman"/>
                <a:sym typeface="Times New Roman"/>
              </a:rPr>
              <a:t>The trained model demonstrates strong performance in identifying individual kernels under controlled lighting and camera conditions.</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rgbClr val="000000"/>
              </a:buClr>
              <a:buSzPts val="2000"/>
              <a:buFont typeface="Times New Roman"/>
              <a:buChar char="●"/>
            </a:pPr>
            <a:r>
              <a:rPr b="0" i="0" lang="en-IN" sz="2000" u="none" cap="none" strike="noStrike">
                <a:solidFill>
                  <a:srgbClr val="000000"/>
                </a:solidFill>
                <a:latin typeface="Times New Roman"/>
                <a:ea typeface="Times New Roman"/>
                <a:cs typeface="Times New Roman"/>
                <a:sym typeface="Times New Roman"/>
              </a:rPr>
              <a:t>Intermediate validation using test images and video streams shows reliable detection with clear bounding boxes and confidence scores.</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rgbClr val="000000"/>
              </a:buClr>
              <a:buSzPts val="2000"/>
              <a:buFont typeface="Times New Roman"/>
              <a:buChar char="●"/>
            </a:pPr>
            <a:r>
              <a:rPr b="0" i="0" lang="en-IN" sz="2000" u="none" cap="none" strike="noStrike">
                <a:solidFill>
                  <a:srgbClr val="000000"/>
                </a:solidFill>
                <a:latin typeface="Times New Roman"/>
                <a:ea typeface="Times New Roman"/>
                <a:cs typeface="Times New Roman"/>
                <a:sym typeface="Times New Roman"/>
              </a:rPr>
              <a:t>Results confirm that the model is ready for integration with real-time hardware and further system components.</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TIMELINE</a:t>
            </a:r>
            <a:endParaRPr b="1" sz="3200">
              <a:solidFill>
                <a:srgbClr val="0000FF"/>
              </a:solidFill>
              <a:latin typeface="Roboto"/>
              <a:ea typeface="Roboto"/>
              <a:cs typeface="Roboto"/>
              <a:sym typeface="Roboto"/>
            </a:endParaRPr>
          </a:p>
        </p:txBody>
      </p:sp>
      <p:pic>
        <p:nvPicPr>
          <p:cNvPr id="179" name="Google Shape;179;p9"/>
          <p:cNvPicPr preferRelativeResize="0"/>
          <p:nvPr/>
        </p:nvPicPr>
        <p:blipFill rotWithShape="1">
          <a:blip r:embed="rId3">
            <a:alphaModFix/>
          </a:blip>
          <a:srcRect b="0" l="0" r="0" t="0"/>
          <a:stretch/>
        </p:blipFill>
        <p:spPr>
          <a:xfrm>
            <a:off x="981075" y="1210991"/>
            <a:ext cx="10229850" cy="465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pic>
        <p:nvPicPr>
          <p:cNvPr id="185" name="Google Shape;185;p11"/>
          <p:cNvPicPr preferRelativeResize="0"/>
          <p:nvPr/>
        </p:nvPicPr>
        <p:blipFill>
          <a:blip r:embed="rId3">
            <a:alphaModFix/>
          </a:blip>
          <a:stretch>
            <a:fillRect/>
          </a:stretch>
        </p:blipFill>
        <p:spPr>
          <a:xfrm>
            <a:off x="1668497" y="1134625"/>
            <a:ext cx="6458924" cy="3901775"/>
          </a:xfrm>
          <a:prstGeom prst="rect">
            <a:avLst/>
          </a:prstGeom>
          <a:noFill/>
          <a:ln>
            <a:noFill/>
          </a:ln>
        </p:spPr>
      </p:pic>
      <p:sp>
        <p:nvSpPr>
          <p:cNvPr id="186" name="Google Shape;186;p11"/>
          <p:cNvSpPr txBox="1"/>
          <p:nvPr/>
        </p:nvSpPr>
        <p:spPr>
          <a:xfrm>
            <a:off x="1676113" y="5036400"/>
            <a:ext cx="6443700" cy="3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a:latin typeface="Times New Roman"/>
                <a:ea typeface="Times New Roman"/>
                <a:cs typeface="Times New Roman"/>
                <a:sym typeface="Times New Roman"/>
              </a:rPr>
              <a:t>Model Predicting the accurate inference</a:t>
            </a:r>
            <a:endParaRPr b="1">
              <a:latin typeface="Times New Roman"/>
              <a:ea typeface="Times New Roman"/>
              <a:cs typeface="Times New Roman"/>
              <a:sym typeface="Times New Roman"/>
            </a:endParaRPr>
          </a:p>
        </p:txBody>
      </p:sp>
      <p:sp>
        <p:nvSpPr>
          <p:cNvPr id="187" name="Google Shape;187;p11"/>
          <p:cNvSpPr txBox="1"/>
          <p:nvPr/>
        </p:nvSpPr>
        <p:spPr>
          <a:xfrm>
            <a:off x="8451000" y="1115675"/>
            <a:ext cx="3403200" cy="39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IN" sz="1700">
                <a:solidFill>
                  <a:schemeClr val="dk1"/>
                </a:solidFill>
                <a:latin typeface="Times New Roman"/>
                <a:ea typeface="Times New Roman"/>
                <a:cs typeface="Times New Roman"/>
                <a:sym typeface="Times New Roman"/>
              </a:rPr>
              <a:t>The Raspberry Pi desktop is running the </a:t>
            </a:r>
            <a:r>
              <a:rPr b="1" lang="en-IN" sz="1700">
                <a:solidFill>
                  <a:schemeClr val="dk1"/>
                </a:solidFill>
                <a:latin typeface="Times New Roman"/>
                <a:ea typeface="Times New Roman"/>
                <a:cs typeface="Times New Roman"/>
                <a:sym typeface="Times New Roman"/>
              </a:rPr>
              <a:t>YOLOv5s cashew classification program</a:t>
            </a:r>
            <a:r>
              <a:rPr lang="en-IN" sz="1700">
                <a:solidFill>
                  <a:schemeClr val="dk1"/>
                </a:solidFill>
                <a:latin typeface="Times New Roman"/>
                <a:ea typeface="Times New Roman"/>
                <a:cs typeface="Times New Roman"/>
                <a:sym typeface="Times New Roman"/>
              </a:rPr>
              <a:t>.</a:t>
            </a:r>
            <a:br>
              <a:rPr lang="en-IN" sz="1700">
                <a:solidFill>
                  <a:schemeClr val="dk1"/>
                </a:solidFill>
                <a:latin typeface="Times New Roman"/>
                <a:ea typeface="Times New Roman"/>
                <a:cs typeface="Times New Roman"/>
                <a:sym typeface="Times New Roman"/>
              </a:rPr>
            </a:br>
            <a:endParaRPr sz="17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IN" sz="1700">
                <a:solidFill>
                  <a:schemeClr val="dk1"/>
                </a:solidFill>
                <a:latin typeface="Times New Roman"/>
                <a:ea typeface="Times New Roman"/>
                <a:cs typeface="Times New Roman"/>
                <a:sym typeface="Times New Roman"/>
              </a:rPr>
              <a:t>The right side of the screen shows </a:t>
            </a:r>
            <a:r>
              <a:rPr b="1" lang="en-IN" sz="1700">
                <a:solidFill>
                  <a:schemeClr val="dk1"/>
                </a:solidFill>
                <a:latin typeface="Times New Roman"/>
                <a:ea typeface="Times New Roman"/>
                <a:cs typeface="Times New Roman"/>
                <a:sym typeface="Times New Roman"/>
              </a:rPr>
              <a:t>live detection output</a:t>
            </a:r>
            <a:r>
              <a:rPr lang="en-IN" sz="1700">
                <a:solidFill>
                  <a:schemeClr val="dk1"/>
                </a:solidFill>
                <a:latin typeface="Times New Roman"/>
                <a:ea typeface="Times New Roman"/>
                <a:cs typeface="Times New Roman"/>
                <a:sym typeface="Times New Roman"/>
              </a:rPr>
              <a:t>, a cashew kernel identified as </a:t>
            </a:r>
            <a:r>
              <a:rPr b="1" lang="en-IN" sz="1700">
                <a:solidFill>
                  <a:schemeClr val="dk1"/>
                </a:solidFill>
                <a:latin typeface="Times New Roman"/>
                <a:ea typeface="Times New Roman"/>
                <a:cs typeface="Times New Roman"/>
                <a:sym typeface="Times New Roman"/>
              </a:rPr>
              <a:t>W180</a:t>
            </a:r>
            <a:r>
              <a:rPr lang="en-IN" sz="1700">
                <a:solidFill>
                  <a:schemeClr val="dk1"/>
                </a:solidFill>
                <a:latin typeface="Times New Roman"/>
                <a:ea typeface="Times New Roman"/>
                <a:cs typeface="Times New Roman"/>
                <a:sym typeface="Times New Roman"/>
              </a:rPr>
              <a:t> with </a:t>
            </a:r>
            <a:r>
              <a:rPr b="1" lang="en-IN" sz="1700">
                <a:solidFill>
                  <a:schemeClr val="dk1"/>
                </a:solidFill>
                <a:latin typeface="Times New Roman"/>
                <a:ea typeface="Times New Roman"/>
                <a:cs typeface="Times New Roman"/>
                <a:sym typeface="Times New Roman"/>
              </a:rPr>
              <a:t>96% confidence</a:t>
            </a:r>
            <a:r>
              <a:rPr lang="en-IN" sz="1700">
                <a:solidFill>
                  <a:schemeClr val="dk1"/>
                </a:solidFill>
                <a:latin typeface="Times New Roman"/>
                <a:ea typeface="Times New Roman"/>
                <a:cs typeface="Times New Roman"/>
                <a:sym typeface="Times New Roman"/>
              </a:rPr>
              <a:t>, enclosed in a green bounding box.</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36d8e2c3711_0_0"/>
          <p:cNvSpPr txBox="1"/>
          <p:nvPr/>
        </p:nvSpPr>
        <p:spPr>
          <a:xfrm>
            <a:off x="2186100" y="4940800"/>
            <a:ext cx="7819800" cy="15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1" i="0" lang="en-IN" sz="2000" u="none" cap="none" strike="noStrike">
                <a:solidFill>
                  <a:schemeClr val="dk1"/>
                </a:solidFill>
                <a:latin typeface="Arial"/>
                <a:ea typeface="Arial"/>
                <a:cs typeface="Arial"/>
                <a:sym typeface="Arial"/>
              </a:rPr>
              <a:t>Internal Guide</a:t>
            </a:r>
            <a:endParaRPr b="1"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Dr. Veena Devi S .V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Associate Professor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Department of Electronics &amp; Communication Engineering</a:t>
            </a:r>
            <a:endParaRPr b="0" i="0" sz="2000" u="none" cap="none" strike="noStrike">
              <a:solidFill>
                <a:schemeClr val="dk1"/>
              </a:solidFill>
              <a:latin typeface="Arial"/>
              <a:ea typeface="Arial"/>
              <a:cs typeface="Arial"/>
              <a:sym typeface="Arial"/>
            </a:endParaRPr>
          </a:p>
        </p:txBody>
      </p:sp>
      <p:graphicFrame>
        <p:nvGraphicFramePr>
          <p:cNvPr id="62" name="Google Shape;62;g36d8e2c3711_0_0"/>
          <p:cNvGraphicFramePr/>
          <p:nvPr/>
        </p:nvGraphicFramePr>
        <p:xfrm>
          <a:off x="1908250" y="1611325"/>
          <a:ext cx="3000000" cy="3000000"/>
        </p:xfrm>
        <a:graphic>
          <a:graphicData uri="http://schemas.openxmlformats.org/drawingml/2006/table">
            <a:tbl>
              <a:tblPr>
                <a:noFill/>
                <a:tableStyleId>{A4230A36-36B8-4263-BC80-F3730A84D8AC}</a:tableStyleId>
              </a:tblPr>
              <a:tblGrid>
                <a:gridCol w="3355900"/>
                <a:gridCol w="2509800"/>
                <a:gridCol w="2509800"/>
              </a:tblGrid>
              <a:tr h="339175">
                <a:tc>
                  <a:txBody>
                    <a:bodyPr/>
                    <a:lstStyle/>
                    <a:p>
                      <a:pPr indent="0" lvl="0" marL="0" marR="0" rtl="0" algn="l">
                        <a:lnSpc>
                          <a:spcPct val="115000"/>
                        </a:lnSpc>
                        <a:spcBef>
                          <a:spcPts val="0"/>
                        </a:spcBef>
                        <a:spcAft>
                          <a:spcPts val="0"/>
                        </a:spcAft>
                        <a:buClr>
                          <a:srgbClr val="000000"/>
                        </a:buClr>
                        <a:buSzPts val="1700"/>
                        <a:buFont typeface="Arial"/>
                        <a:buNone/>
                      </a:pPr>
                      <a:r>
                        <a:rPr b="1" lang="en-IN" sz="1700" u="none" cap="none" strike="noStrike"/>
                        <a:t>Program</a:t>
                      </a:r>
                      <a:endParaRPr b="1"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b="1" lang="en-IN" sz="1700" u="none" cap="none" strike="noStrike"/>
                        <a:t>USN</a:t>
                      </a:r>
                      <a:endParaRPr b="1"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b="1" lang="en-IN" sz="1700" u="none" cap="none" strike="noStrike"/>
                        <a:t>Name</a:t>
                      </a:r>
                      <a:endParaRPr b="1"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ECE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1RV23EC408</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RAVIKANT</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ECE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1RV23EC410</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SAGAR T NAYAK</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BT</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1RV23BT404</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YOGEESH A S</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CSE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1RV23CS405</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KIRAN H R</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CSE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1RV23CS407</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IN" sz="1700" u="none" cap="none" strike="noStrike"/>
                        <a:t>MANOJ KUMAR B V</a:t>
                      </a:r>
                      <a:endParaRPr sz="1700" u="none" cap="none" strike="noStrike"/>
                    </a:p>
                  </a:txBody>
                  <a:tcPr marT="91425" marB="91425" marR="91425" marL="91425"/>
                </a:tc>
              </a:tr>
            </a:tbl>
          </a:graphicData>
        </a:graphic>
      </p:graphicFrame>
      <p:sp>
        <p:nvSpPr>
          <p:cNvPr id="63" name="Google Shape;63;g36d8e2c3711_0_0"/>
          <p:cNvSpPr txBox="1"/>
          <p:nvPr/>
        </p:nvSpPr>
        <p:spPr>
          <a:xfrm>
            <a:off x="4532925" y="795338"/>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IN" sz="1600" u="none" cap="none" strike="noStrike">
                <a:solidFill>
                  <a:srgbClr val="000000"/>
                </a:solidFill>
                <a:latin typeface="Times New Roman"/>
                <a:ea typeface="Times New Roman"/>
                <a:cs typeface="Times New Roman"/>
                <a:sym typeface="Times New Roman"/>
              </a:rPr>
              <a:t>Team ID 190</a:t>
            </a:r>
            <a:endParaRPr b="1"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6d8e2c3711_0_103"/>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sp>
        <p:nvSpPr>
          <p:cNvPr id="193" name="Google Shape;193;g36d8e2c3711_0_103"/>
          <p:cNvSpPr txBox="1"/>
          <p:nvPr>
            <p:ph idx="1" type="body"/>
          </p:nvPr>
        </p:nvSpPr>
        <p:spPr>
          <a:xfrm>
            <a:off x="0" y="888050"/>
            <a:ext cx="12192000" cy="5970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b="1" lang="en-IN" sz="2500">
                <a:latin typeface="Times New Roman"/>
                <a:ea typeface="Times New Roman"/>
                <a:cs typeface="Times New Roman"/>
                <a:sym typeface="Times New Roman"/>
              </a:rPr>
              <a:t>Model Performance Evaluation</a:t>
            </a:r>
            <a:endParaRPr b="1" sz="2500">
              <a:latin typeface="Times New Roman"/>
              <a:ea typeface="Times New Roman"/>
              <a:cs typeface="Times New Roman"/>
              <a:sym typeface="Times New Roman"/>
            </a:endParaRPr>
          </a:p>
          <a:p>
            <a:pPr indent="-361950" lvl="0" marL="457200" rtl="0" algn="l">
              <a:lnSpc>
                <a:spcPct val="115000"/>
              </a:lnSpc>
              <a:spcBef>
                <a:spcPts val="1200"/>
              </a:spcBef>
              <a:spcAft>
                <a:spcPts val="0"/>
              </a:spcAft>
              <a:buClr>
                <a:schemeClr val="dk1"/>
              </a:buClr>
              <a:buSzPts val="2100"/>
              <a:buChar char="●"/>
            </a:pPr>
            <a:r>
              <a:rPr b="1" lang="en-IN" sz="2100">
                <a:solidFill>
                  <a:schemeClr val="dk1"/>
                </a:solidFill>
                <a:latin typeface="Times New Roman"/>
                <a:ea typeface="Times New Roman"/>
                <a:cs typeface="Times New Roman"/>
                <a:sym typeface="Times New Roman"/>
              </a:rPr>
              <a:t>mAP@0.5</a:t>
            </a:r>
            <a:r>
              <a:rPr lang="en-IN" sz="2100">
                <a:solidFill>
                  <a:schemeClr val="dk1"/>
                </a:solidFill>
                <a:latin typeface="Times New Roman"/>
                <a:ea typeface="Times New Roman"/>
                <a:cs typeface="Times New Roman"/>
                <a:sym typeface="Times New Roman"/>
              </a:rPr>
              <a:t>: 98.9%</a:t>
            </a:r>
            <a:br>
              <a:rPr lang="en-IN" sz="2100">
                <a:solidFill>
                  <a:schemeClr val="dk1"/>
                </a:solidFill>
                <a:latin typeface="Times New Roman"/>
                <a:ea typeface="Times New Roman"/>
                <a:cs typeface="Times New Roman"/>
                <a:sym typeface="Times New Roman"/>
              </a:rPr>
            </a:b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Char char="●"/>
            </a:pPr>
            <a:r>
              <a:rPr b="1" lang="en-IN" sz="2100">
                <a:solidFill>
                  <a:schemeClr val="dk1"/>
                </a:solidFill>
                <a:latin typeface="Times New Roman"/>
                <a:ea typeface="Times New Roman"/>
                <a:cs typeface="Times New Roman"/>
                <a:sym typeface="Times New Roman"/>
              </a:rPr>
              <a:t>Precision</a:t>
            </a:r>
            <a:r>
              <a:rPr lang="en-IN" sz="2100">
                <a:solidFill>
                  <a:schemeClr val="dk1"/>
                </a:solidFill>
                <a:latin typeface="Times New Roman"/>
                <a:ea typeface="Times New Roman"/>
                <a:cs typeface="Times New Roman"/>
                <a:sym typeface="Times New Roman"/>
              </a:rPr>
              <a:t>: 93.6%</a:t>
            </a:r>
            <a:br>
              <a:rPr lang="en-IN" sz="2100">
                <a:solidFill>
                  <a:schemeClr val="dk1"/>
                </a:solidFill>
                <a:latin typeface="Times New Roman"/>
                <a:ea typeface="Times New Roman"/>
                <a:cs typeface="Times New Roman"/>
                <a:sym typeface="Times New Roman"/>
              </a:rPr>
            </a:b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Char char="●"/>
            </a:pPr>
            <a:r>
              <a:rPr b="1" lang="en-IN" sz="2100">
                <a:solidFill>
                  <a:schemeClr val="dk1"/>
                </a:solidFill>
                <a:latin typeface="Times New Roman"/>
                <a:ea typeface="Times New Roman"/>
                <a:cs typeface="Times New Roman"/>
                <a:sym typeface="Times New Roman"/>
              </a:rPr>
              <a:t>Recall</a:t>
            </a:r>
            <a:r>
              <a:rPr lang="en-IN" sz="2100">
                <a:solidFill>
                  <a:schemeClr val="dk1"/>
                </a:solidFill>
                <a:latin typeface="Times New Roman"/>
                <a:ea typeface="Times New Roman"/>
                <a:cs typeface="Times New Roman"/>
                <a:sym typeface="Times New Roman"/>
              </a:rPr>
              <a:t>: 93.2%</a:t>
            </a:r>
            <a:br>
              <a:rPr lang="en-IN" sz="2100">
                <a:solidFill>
                  <a:schemeClr val="dk1"/>
                </a:solidFill>
                <a:latin typeface="Times New Roman"/>
                <a:ea typeface="Times New Roman"/>
                <a:cs typeface="Times New Roman"/>
                <a:sym typeface="Times New Roman"/>
              </a:rPr>
            </a:br>
            <a:endParaRPr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Char char="●"/>
            </a:pPr>
            <a:r>
              <a:rPr b="1" lang="en-IN" sz="2100">
                <a:solidFill>
                  <a:schemeClr val="dk1"/>
                </a:solidFill>
                <a:latin typeface="Times New Roman"/>
                <a:ea typeface="Times New Roman"/>
                <a:cs typeface="Times New Roman"/>
                <a:sym typeface="Times New Roman"/>
              </a:rPr>
              <a:t>F1 Score</a:t>
            </a:r>
            <a:r>
              <a:rPr lang="en-IN" sz="2100">
                <a:solidFill>
                  <a:schemeClr val="dk1"/>
                </a:solidFill>
                <a:latin typeface="Times New Roman"/>
                <a:ea typeface="Times New Roman"/>
                <a:cs typeface="Times New Roman"/>
                <a:sym typeface="Times New Roman"/>
              </a:rPr>
              <a:t>: 96.4%</a:t>
            </a:r>
            <a:endParaRPr sz="2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t/>
            </a:r>
            <a:endParaRPr sz="2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2100">
                <a:solidFill>
                  <a:schemeClr val="dk1"/>
                </a:solidFill>
                <a:latin typeface="Times New Roman"/>
                <a:ea typeface="Times New Roman"/>
                <a:cs typeface="Times New Roman"/>
                <a:sym typeface="Times New Roman"/>
              </a:rPr>
              <a:t>These metrics reflect high performance in detecting and classifying cashew kernel grades (W180, W300, W500) under varied lighting and placement conditions. The model demonstrated strong generalization and balance between precision and recall.</a:t>
            </a:r>
            <a:endParaRPr sz="2100">
              <a:solidFill>
                <a:schemeClr val="dk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SzPts val="1400"/>
              <a:buNone/>
            </a:pPr>
            <a:r>
              <a:t/>
            </a:r>
            <a:endParaRPr b="1" sz="2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bf1f6ef67_2_58"/>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sp>
        <p:nvSpPr>
          <p:cNvPr id="199" name="Google Shape;199;g36bf1f6ef67_2_58"/>
          <p:cNvSpPr txBox="1"/>
          <p:nvPr>
            <p:ph idx="1" type="body"/>
          </p:nvPr>
        </p:nvSpPr>
        <p:spPr>
          <a:xfrm>
            <a:off x="0" y="888050"/>
            <a:ext cx="12192000" cy="5970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b="1" lang="en-IN" sz="2500">
                <a:latin typeface="Times New Roman"/>
                <a:ea typeface="Times New Roman"/>
                <a:cs typeface="Times New Roman"/>
                <a:sym typeface="Times New Roman"/>
              </a:rPr>
              <a:t>Confidence and Precision - Recall Analysis</a:t>
            </a:r>
            <a:endParaRPr b="1" sz="25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b="1" sz="2500">
              <a:latin typeface="Times New Roman"/>
              <a:ea typeface="Times New Roman"/>
              <a:cs typeface="Times New Roman"/>
              <a:sym typeface="Times New Roman"/>
            </a:endParaRPr>
          </a:p>
        </p:txBody>
      </p:sp>
      <p:sp>
        <p:nvSpPr>
          <p:cNvPr id="200" name="Google Shape;200;g36bf1f6ef67_2_58"/>
          <p:cNvSpPr txBox="1"/>
          <p:nvPr/>
        </p:nvSpPr>
        <p:spPr>
          <a:xfrm>
            <a:off x="5992825" y="1202900"/>
            <a:ext cx="5886300" cy="55698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200"/>
              </a:spcBef>
              <a:spcAft>
                <a:spcPts val="0"/>
              </a:spcAft>
              <a:buClr>
                <a:srgbClr val="000000"/>
              </a:buClr>
              <a:buSzPts val="1800"/>
              <a:buFont typeface="Times New Roman"/>
              <a:buChar char="●"/>
            </a:pPr>
            <a:r>
              <a:rPr b="0" i="0" lang="en-IN" sz="1800" u="none" cap="none" strike="noStrike">
                <a:solidFill>
                  <a:schemeClr val="dk1"/>
                </a:solidFill>
                <a:latin typeface="Times New Roman"/>
                <a:ea typeface="Times New Roman"/>
                <a:cs typeface="Times New Roman"/>
                <a:sym typeface="Times New Roman"/>
              </a:rPr>
              <a:t>The </a:t>
            </a:r>
            <a:r>
              <a:rPr b="1" i="0" lang="en-IN" sz="1800" u="none" cap="none" strike="noStrike">
                <a:solidFill>
                  <a:schemeClr val="dk1"/>
                </a:solidFill>
                <a:latin typeface="Times New Roman"/>
                <a:ea typeface="Times New Roman"/>
                <a:cs typeface="Times New Roman"/>
                <a:sym typeface="Times New Roman"/>
              </a:rPr>
              <a:t>confusion matrix</a:t>
            </a:r>
            <a:r>
              <a:rPr b="0" i="0" lang="en-IN" sz="1800" u="none" cap="none" strike="noStrike">
                <a:solidFill>
                  <a:schemeClr val="dk1"/>
                </a:solidFill>
                <a:latin typeface="Times New Roman"/>
                <a:ea typeface="Times New Roman"/>
                <a:cs typeface="Times New Roman"/>
                <a:sym typeface="Times New Roman"/>
              </a:rPr>
              <a:t> illustrates clear and balanced classification across all three kernel grades: </a:t>
            </a:r>
            <a:r>
              <a:rPr b="1" i="0" lang="en-IN" sz="1800" u="none" cap="none" strike="noStrike">
                <a:solidFill>
                  <a:schemeClr val="dk1"/>
                </a:solidFill>
                <a:latin typeface="Times New Roman"/>
                <a:ea typeface="Times New Roman"/>
                <a:cs typeface="Times New Roman"/>
                <a:sym typeface="Times New Roman"/>
              </a:rPr>
              <a:t>W180</a:t>
            </a:r>
            <a:r>
              <a:rPr b="0" i="0" lang="en-IN" sz="1800" u="none" cap="none" strike="noStrike">
                <a:solidFill>
                  <a:schemeClr val="dk1"/>
                </a:solidFill>
                <a:latin typeface="Times New Roman"/>
                <a:ea typeface="Times New Roman"/>
                <a:cs typeface="Times New Roman"/>
                <a:sym typeface="Times New Roman"/>
              </a:rPr>
              <a:t>, </a:t>
            </a:r>
            <a:r>
              <a:rPr b="1" i="0" lang="en-IN" sz="1800" u="none" cap="none" strike="noStrike">
                <a:solidFill>
                  <a:schemeClr val="dk1"/>
                </a:solidFill>
                <a:latin typeface="Times New Roman"/>
                <a:ea typeface="Times New Roman"/>
                <a:cs typeface="Times New Roman"/>
                <a:sym typeface="Times New Roman"/>
              </a:rPr>
              <a:t>W300</a:t>
            </a:r>
            <a:r>
              <a:rPr b="0" i="0" lang="en-IN" sz="1800" u="none" cap="none" strike="noStrike">
                <a:solidFill>
                  <a:schemeClr val="dk1"/>
                </a:solidFill>
                <a:latin typeface="Times New Roman"/>
                <a:ea typeface="Times New Roman"/>
                <a:cs typeface="Times New Roman"/>
                <a:sym typeface="Times New Roman"/>
              </a:rPr>
              <a:t>, and </a:t>
            </a:r>
            <a:r>
              <a:rPr b="1" i="0" lang="en-IN" sz="1800" u="none" cap="none" strike="noStrike">
                <a:solidFill>
                  <a:schemeClr val="dk1"/>
                </a:solidFill>
                <a:latin typeface="Times New Roman"/>
                <a:ea typeface="Times New Roman"/>
                <a:cs typeface="Times New Roman"/>
                <a:sym typeface="Times New Roman"/>
              </a:rPr>
              <a:t>W500</a:t>
            </a:r>
            <a:r>
              <a:rPr b="0" i="0" lang="en-IN" sz="1800" u="none" cap="none" strike="noStrike">
                <a:solidFill>
                  <a:schemeClr val="dk1"/>
                </a:solidFill>
                <a:latin typeface="Times New Roman"/>
                <a:ea typeface="Times New Roman"/>
                <a:cs typeface="Times New Roman"/>
                <a:sym typeface="Times New Roman"/>
              </a:rPr>
              <a:t>.</a:t>
            </a:r>
            <a:br>
              <a:rPr b="0" i="0" lang="en-IN" sz="1800" u="none" cap="none" strike="noStrike">
                <a:solidFill>
                  <a:srgbClr val="000000"/>
                </a:solidFill>
                <a:latin typeface="Times New Roman"/>
                <a:ea typeface="Times New Roman"/>
                <a:cs typeface="Times New Roman"/>
                <a:sym typeface="Times New Roman"/>
              </a:rPr>
            </a:b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rgbClr val="000000"/>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Diagonal dominance in the matrix confirms high </a:t>
            </a:r>
            <a:r>
              <a:rPr b="1" i="0" lang="en-IN" sz="1800" u="none" cap="none" strike="noStrike">
                <a:solidFill>
                  <a:schemeClr val="dk1"/>
                </a:solidFill>
                <a:latin typeface="Times New Roman"/>
                <a:ea typeface="Times New Roman"/>
                <a:cs typeface="Times New Roman"/>
                <a:sym typeface="Times New Roman"/>
              </a:rPr>
              <a:t>true positive</a:t>
            </a:r>
            <a:r>
              <a:rPr b="0" i="0" lang="en-IN" sz="1800" u="none" cap="none" strike="noStrike">
                <a:solidFill>
                  <a:schemeClr val="dk1"/>
                </a:solidFill>
                <a:latin typeface="Times New Roman"/>
                <a:ea typeface="Times New Roman"/>
                <a:cs typeface="Times New Roman"/>
                <a:sym typeface="Times New Roman"/>
              </a:rPr>
              <a:t> predictions for all classes.</a:t>
            </a:r>
            <a:br>
              <a:rPr b="0" i="0" lang="en-IN" sz="1800" u="none" cap="none" strike="noStrike">
                <a:solidFill>
                  <a:srgbClr val="000000"/>
                </a:solidFill>
                <a:latin typeface="Times New Roman"/>
                <a:ea typeface="Times New Roman"/>
                <a:cs typeface="Times New Roman"/>
                <a:sym typeface="Times New Roman"/>
              </a:rPr>
            </a:b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chemeClr val="dk1"/>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Minor confusion</a:t>
            </a:r>
            <a:r>
              <a:rPr b="0" i="0" lang="en-IN" sz="1800" u="none" cap="none" strike="noStrike">
                <a:solidFill>
                  <a:schemeClr val="dk1"/>
                </a:solidFill>
                <a:latin typeface="Times New Roman"/>
                <a:ea typeface="Times New Roman"/>
                <a:cs typeface="Times New Roman"/>
                <a:sym typeface="Times New Roman"/>
              </a:rPr>
              <a:t> observed:</a:t>
            </a:r>
            <a:endParaRPr b="0" i="0" sz="1800" u="none" cap="none" strike="noStrike">
              <a:solidFill>
                <a:schemeClr val="dk1"/>
              </a:solidFill>
              <a:latin typeface="Times New Roman"/>
              <a:ea typeface="Times New Roman"/>
              <a:cs typeface="Times New Roman"/>
              <a:sym typeface="Times New Roman"/>
            </a:endParaRPr>
          </a:p>
          <a:p>
            <a:pPr indent="-342900" lvl="0" marL="914400" marR="0" rtl="0" algn="just">
              <a:lnSpc>
                <a:spcPct val="115000"/>
              </a:lnSpc>
              <a:spcBef>
                <a:spcPts val="0"/>
              </a:spcBef>
              <a:spcAft>
                <a:spcPts val="0"/>
              </a:spcAft>
              <a:buClr>
                <a:schemeClr val="dk1"/>
              </a:buClr>
              <a:buSzPts val="1800"/>
              <a:buFont typeface="Arial"/>
              <a:buChar char="●"/>
            </a:pPr>
            <a:r>
              <a:rPr b="0" i="0" lang="en-IN" sz="1800" u="none" cap="none" strike="noStrike">
                <a:solidFill>
                  <a:schemeClr val="dk1"/>
                </a:solidFill>
                <a:latin typeface="Times New Roman"/>
                <a:ea typeface="Times New Roman"/>
                <a:cs typeface="Times New Roman"/>
                <a:sym typeface="Times New Roman"/>
              </a:rPr>
              <a:t>A few </a:t>
            </a:r>
            <a:r>
              <a:rPr b="1" i="0" lang="en-IN" sz="1800" u="none" cap="none" strike="noStrike">
                <a:solidFill>
                  <a:schemeClr val="dk1"/>
                </a:solidFill>
                <a:latin typeface="Times New Roman"/>
                <a:ea typeface="Times New Roman"/>
                <a:cs typeface="Times New Roman"/>
                <a:sym typeface="Times New Roman"/>
              </a:rPr>
              <a:t>W300 kernels misclassified as W500</a:t>
            </a:r>
            <a:r>
              <a:rPr b="0" i="0" lang="en-IN" sz="1800" u="none" cap="none" strike="noStrike">
                <a:solidFill>
                  <a:schemeClr val="dk1"/>
                </a:solidFill>
                <a:latin typeface="Times New Roman"/>
                <a:ea typeface="Times New Roman"/>
                <a:cs typeface="Times New Roman"/>
                <a:sym typeface="Times New Roman"/>
              </a:rPr>
              <a:t>, likely due to close visual similarity in size/shape.</a:t>
            </a:r>
            <a:br>
              <a:rPr b="0" i="0" lang="en-IN" sz="1800" u="none" cap="none" strike="noStrike">
                <a:solidFill>
                  <a:srgbClr val="000000"/>
                </a:solidFill>
                <a:latin typeface="Times New Roman"/>
                <a:ea typeface="Times New Roman"/>
                <a:cs typeface="Times New Roman"/>
                <a:sym typeface="Times New Roman"/>
              </a:rPr>
            </a:b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15000"/>
              </a:lnSpc>
              <a:spcBef>
                <a:spcPts val="0"/>
              </a:spcBef>
              <a:spcAft>
                <a:spcPts val="0"/>
              </a:spcAft>
              <a:buClr>
                <a:srgbClr val="000000"/>
              </a:buClr>
              <a:buSzPts val="1800"/>
              <a:buFont typeface="Arial"/>
              <a:buChar char="●"/>
            </a:pPr>
            <a:r>
              <a:rPr b="1" i="0" lang="en-IN" sz="1800" u="none" cap="none" strike="noStrike">
                <a:solidFill>
                  <a:schemeClr val="dk1"/>
                </a:solidFill>
                <a:latin typeface="Times New Roman"/>
                <a:ea typeface="Times New Roman"/>
                <a:cs typeface="Times New Roman"/>
                <a:sym typeface="Times New Roman"/>
              </a:rPr>
              <a:t>Overall distribution</a:t>
            </a:r>
            <a:r>
              <a:rPr b="0" i="0" lang="en-IN" sz="1800" u="none" cap="none" strike="noStrike">
                <a:solidFill>
                  <a:schemeClr val="dk1"/>
                </a:solidFill>
                <a:latin typeface="Times New Roman"/>
                <a:ea typeface="Times New Roman"/>
                <a:cs typeface="Times New Roman"/>
                <a:sym typeface="Times New Roman"/>
              </a:rPr>
              <a:t> remains well-separated, reflecting good inter-class distinction by the model.</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This analysis confirms the model’s robustness in multi-class detection tasks with minimal class confusion.</a:t>
            </a:r>
            <a:endParaRPr b="0" i="0" sz="2200" u="none" cap="none" strike="noStrike">
              <a:solidFill>
                <a:srgbClr val="000000"/>
              </a:solidFill>
              <a:latin typeface="Times New Roman"/>
              <a:ea typeface="Times New Roman"/>
              <a:cs typeface="Times New Roman"/>
              <a:sym typeface="Times New Roman"/>
            </a:endParaRPr>
          </a:p>
        </p:txBody>
      </p:sp>
      <p:sp>
        <p:nvSpPr>
          <p:cNvPr id="201" name="Google Shape;201;g36bf1f6ef67_2_58"/>
          <p:cNvSpPr txBox="1"/>
          <p:nvPr/>
        </p:nvSpPr>
        <p:spPr>
          <a:xfrm>
            <a:off x="444025" y="6240625"/>
            <a:ext cx="4805100" cy="24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Times New Roman"/>
                <a:ea typeface="Times New Roman"/>
                <a:cs typeface="Times New Roman"/>
                <a:sym typeface="Times New Roman"/>
              </a:rPr>
              <a:t>Fig. Confusion Matrix</a:t>
            </a:r>
            <a:endParaRPr b="0" i="0" sz="1400" u="none" cap="none" strike="noStrike">
              <a:solidFill>
                <a:srgbClr val="000000"/>
              </a:solidFill>
              <a:latin typeface="Times New Roman"/>
              <a:ea typeface="Times New Roman"/>
              <a:cs typeface="Times New Roman"/>
              <a:sym typeface="Times New Roman"/>
            </a:endParaRPr>
          </a:p>
        </p:txBody>
      </p:sp>
      <p:pic>
        <p:nvPicPr>
          <p:cNvPr id="202" name="Google Shape;202;g36bf1f6ef67_2_58"/>
          <p:cNvPicPr preferRelativeResize="0"/>
          <p:nvPr/>
        </p:nvPicPr>
        <p:blipFill>
          <a:blip r:embed="rId3">
            <a:alphaModFix/>
          </a:blip>
          <a:stretch>
            <a:fillRect/>
          </a:stretch>
        </p:blipFill>
        <p:spPr>
          <a:xfrm>
            <a:off x="444025" y="1371600"/>
            <a:ext cx="5403896" cy="46450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6bf1f6ef67_2_66"/>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sp>
        <p:nvSpPr>
          <p:cNvPr id="208" name="Google Shape;208;g36bf1f6ef67_2_66"/>
          <p:cNvSpPr txBox="1"/>
          <p:nvPr>
            <p:ph idx="1" type="body"/>
          </p:nvPr>
        </p:nvSpPr>
        <p:spPr>
          <a:xfrm>
            <a:off x="0" y="888050"/>
            <a:ext cx="12192000" cy="5970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b="1" lang="en-IN" sz="2500">
                <a:latin typeface="Times New Roman"/>
                <a:ea typeface="Times New Roman"/>
                <a:cs typeface="Times New Roman"/>
                <a:sym typeface="Times New Roman"/>
              </a:rPr>
              <a:t>Confidence and Precision Recall Analysis</a:t>
            </a:r>
            <a:endParaRPr b="1" sz="25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b="1" sz="2500">
              <a:latin typeface="Times New Roman"/>
              <a:ea typeface="Times New Roman"/>
              <a:cs typeface="Times New Roman"/>
              <a:sym typeface="Times New Roman"/>
            </a:endParaRPr>
          </a:p>
        </p:txBody>
      </p:sp>
      <p:pic>
        <p:nvPicPr>
          <p:cNvPr id="209" name="Google Shape;209;g36bf1f6ef67_2_66"/>
          <p:cNvPicPr preferRelativeResize="0"/>
          <p:nvPr/>
        </p:nvPicPr>
        <p:blipFill rotWithShape="1">
          <a:blip r:embed="rId3">
            <a:alphaModFix/>
          </a:blip>
          <a:srcRect b="0" l="0" r="0" t="0"/>
          <a:stretch/>
        </p:blipFill>
        <p:spPr>
          <a:xfrm>
            <a:off x="152050" y="1449063"/>
            <a:ext cx="5921309" cy="3959875"/>
          </a:xfrm>
          <a:prstGeom prst="rect">
            <a:avLst/>
          </a:prstGeom>
          <a:noFill/>
          <a:ln>
            <a:noFill/>
          </a:ln>
        </p:spPr>
      </p:pic>
      <p:pic>
        <p:nvPicPr>
          <p:cNvPr id="210" name="Google Shape;210;g36bf1f6ef67_2_66" title="yolov5_F!.png"/>
          <p:cNvPicPr preferRelativeResize="0"/>
          <p:nvPr/>
        </p:nvPicPr>
        <p:blipFill rotWithShape="1">
          <a:blip r:embed="rId4">
            <a:alphaModFix/>
          </a:blip>
          <a:srcRect b="0" l="0" r="0" t="0"/>
          <a:stretch/>
        </p:blipFill>
        <p:spPr>
          <a:xfrm>
            <a:off x="6216625" y="1499687"/>
            <a:ext cx="5864351" cy="3858626"/>
          </a:xfrm>
          <a:prstGeom prst="rect">
            <a:avLst/>
          </a:prstGeom>
          <a:noFill/>
          <a:ln cap="flat" cmpd="sng" w="38100">
            <a:solidFill>
              <a:srgbClr val="595959"/>
            </a:solidFill>
            <a:prstDash val="solid"/>
            <a:round/>
            <a:headEnd len="sm" w="sm" type="none"/>
            <a:tailEnd len="sm" w="sm" type="none"/>
          </a:ln>
        </p:spPr>
      </p:pic>
      <p:sp>
        <p:nvSpPr>
          <p:cNvPr id="211" name="Google Shape;211;g36bf1f6ef67_2_66"/>
          <p:cNvSpPr txBox="1"/>
          <p:nvPr/>
        </p:nvSpPr>
        <p:spPr>
          <a:xfrm>
            <a:off x="413600" y="5358325"/>
            <a:ext cx="4805100" cy="24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Times New Roman"/>
                <a:ea typeface="Times New Roman"/>
                <a:cs typeface="Times New Roman"/>
                <a:sym typeface="Times New Roman"/>
              </a:rPr>
              <a:t>Fig. Precision - Confidence Curve</a:t>
            </a:r>
            <a:endParaRPr b="0" i="0" sz="1400" u="none" cap="none" strike="noStrike">
              <a:solidFill>
                <a:srgbClr val="000000"/>
              </a:solidFill>
              <a:latin typeface="Times New Roman"/>
              <a:ea typeface="Times New Roman"/>
              <a:cs typeface="Times New Roman"/>
              <a:sym typeface="Times New Roman"/>
            </a:endParaRPr>
          </a:p>
        </p:txBody>
      </p:sp>
      <p:sp>
        <p:nvSpPr>
          <p:cNvPr id="212" name="Google Shape;212;g36bf1f6ef67_2_66"/>
          <p:cNvSpPr txBox="1"/>
          <p:nvPr/>
        </p:nvSpPr>
        <p:spPr>
          <a:xfrm>
            <a:off x="6746250" y="5358325"/>
            <a:ext cx="4805100" cy="24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Times New Roman"/>
                <a:ea typeface="Times New Roman"/>
                <a:cs typeface="Times New Roman"/>
                <a:sym typeface="Times New Roman"/>
              </a:rPr>
              <a:t>Fig. F1 - Confidence Curve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6bf1f6ef67_2_85"/>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sp>
        <p:nvSpPr>
          <p:cNvPr id="218" name="Google Shape;218;g36bf1f6ef67_2_85"/>
          <p:cNvSpPr txBox="1"/>
          <p:nvPr>
            <p:ph idx="1" type="body"/>
          </p:nvPr>
        </p:nvSpPr>
        <p:spPr>
          <a:xfrm>
            <a:off x="0" y="888050"/>
            <a:ext cx="12192000" cy="5970000"/>
          </a:xfrm>
          <a:prstGeom prst="rect">
            <a:avLst/>
          </a:prstGeom>
          <a:noFill/>
          <a:ln>
            <a:noFill/>
          </a:ln>
        </p:spPr>
        <p:txBody>
          <a:bodyPr anchorCtr="0" anchor="t" bIns="45700" lIns="91425" spcFirstLastPara="1" rIns="91425" wrap="square" tIns="45700">
            <a:noAutofit/>
          </a:bodyPr>
          <a:lstStyle/>
          <a:p>
            <a:pPr indent="0" lvl="0" marL="0" rtl="0" algn="just">
              <a:lnSpc>
                <a:spcPct val="200000"/>
              </a:lnSpc>
              <a:spcBef>
                <a:spcPts val="0"/>
              </a:spcBef>
              <a:spcAft>
                <a:spcPts val="0"/>
              </a:spcAft>
              <a:buSzPts val="1400"/>
              <a:buNone/>
            </a:pPr>
            <a:r>
              <a:rPr b="1" lang="en-IN" sz="2600">
                <a:latin typeface="Times New Roman"/>
                <a:ea typeface="Times New Roman"/>
                <a:cs typeface="Times New Roman"/>
                <a:sym typeface="Times New Roman"/>
              </a:rPr>
              <a:t>Confidence and Precision - Recall Analysis</a:t>
            </a:r>
            <a:endParaRPr b="1" sz="2600">
              <a:latin typeface="Times New Roman"/>
              <a:ea typeface="Times New Roman"/>
              <a:cs typeface="Times New Roman"/>
              <a:sym typeface="Times New Roman"/>
            </a:endParaRPr>
          </a:p>
          <a:p>
            <a:pPr indent="-368300" lvl="0" marL="457200" rtl="0" algn="l">
              <a:lnSpc>
                <a:spcPct val="115000"/>
              </a:lnSpc>
              <a:spcBef>
                <a:spcPts val="120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F1–Confidence Curve</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368300" lvl="0" marL="914400" rtl="0" algn="l">
              <a:lnSpc>
                <a:spcPct val="115000"/>
              </a:lnSpc>
              <a:spcBef>
                <a:spcPts val="0"/>
              </a:spcBef>
              <a:spcAft>
                <a:spcPts val="0"/>
              </a:spcAft>
              <a:buClr>
                <a:schemeClr val="dk1"/>
              </a:buClr>
              <a:buSzPts val="2200"/>
              <a:buChar char="●"/>
            </a:pPr>
            <a:r>
              <a:rPr lang="en-IN" sz="2200">
                <a:solidFill>
                  <a:schemeClr val="dk1"/>
                </a:solidFill>
                <a:latin typeface="Times New Roman"/>
                <a:ea typeface="Times New Roman"/>
                <a:cs typeface="Times New Roman"/>
                <a:sym typeface="Times New Roman"/>
              </a:rPr>
              <a:t>Peaks at a </a:t>
            </a:r>
            <a:r>
              <a:rPr b="1" lang="en-IN" sz="2200">
                <a:solidFill>
                  <a:schemeClr val="dk1"/>
                </a:solidFill>
                <a:latin typeface="Times New Roman"/>
                <a:ea typeface="Times New Roman"/>
                <a:cs typeface="Times New Roman"/>
                <a:sym typeface="Times New Roman"/>
              </a:rPr>
              <a:t>confidence threshold of 0.89</a:t>
            </a:r>
            <a:r>
              <a:rPr lang="en-IN" sz="2200">
                <a:solidFill>
                  <a:schemeClr val="dk1"/>
                </a:solidFill>
                <a:latin typeface="Times New Roman"/>
                <a:ea typeface="Times New Roman"/>
                <a:cs typeface="Times New Roman"/>
                <a:sym typeface="Times New Roman"/>
              </a:rPr>
              <a:t>, achieving an </a:t>
            </a:r>
            <a:r>
              <a:rPr b="1" lang="en-IN" sz="2200">
                <a:solidFill>
                  <a:schemeClr val="dk1"/>
                </a:solidFill>
                <a:latin typeface="Times New Roman"/>
                <a:ea typeface="Times New Roman"/>
                <a:cs typeface="Times New Roman"/>
                <a:sym typeface="Times New Roman"/>
              </a:rPr>
              <a:t>F1 Score close to 0.98</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368300" lvl="0" marL="914400" rtl="0" algn="l">
              <a:lnSpc>
                <a:spcPct val="200000"/>
              </a:lnSpc>
              <a:spcBef>
                <a:spcPts val="0"/>
              </a:spcBef>
              <a:spcAft>
                <a:spcPts val="0"/>
              </a:spcAft>
              <a:buClr>
                <a:schemeClr val="dk1"/>
              </a:buClr>
              <a:buSzPts val="2200"/>
              <a:buChar char="●"/>
            </a:pPr>
            <a:r>
              <a:rPr lang="en-IN" sz="2200">
                <a:solidFill>
                  <a:schemeClr val="dk1"/>
                </a:solidFill>
                <a:latin typeface="Times New Roman"/>
                <a:ea typeface="Times New Roman"/>
                <a:cs typeface="Times New Roman"/>
                <a:sym typeface="Times New Roman"/>
              </a:rPr>
              <a:t>Indicates optimal balance between </a:t>
            </a:r>
            <a:r>
              <a:rPr b="1" lang="en-IN" sz="2200">
                <a:solidFill>
                  <a:schemeClr val="dk1"/>
                </a:solidFill>
                <a:latin typeface="Times New Roman"/>
                <a:ea typeface="Times New Roman"/>
                <a:cs typeface="Times New Roman"/>
                <a:sym typeface="Times New Roman"/>
              </a:rPr>
              <a:t>precision and recall</a:t>
            </a:r>
            <a:r>
              <a:rPr lang="en-IN" sz="2200">
                <a:solidFill>
                  <a:schemeClr val="dk1"/>
                </a:solidFill>
                <a:latin typeface="Times New Roman"/>
                <a:ea typeface="Times New Roman"/>
                <a:cs typeface="Times New Roman"/>
                <a:sym typeface="Times New Roman"/>
              </a:rPr>
              <a:t> at that threshold.</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Precision–Confidence Curve</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368300" lvl="0" marL="914400" rtl="0" algn="l">
              <a:lnSpc>
                <a:spcPct val="115000"/>
              </a:lnSpc>
              <a:spcBef>
                <a:spcPts val="0"/>
              </a:spcBef>
              <a:spcAft>
                <a:spcPts val="0"/>
              </a:spcAft>
              <a:buClr>
                <a:schemeClr val="dk1"/>
              </a:buClr>
              <a:buSzPts val="2200"/>
              <a:buChar char="●"/>
            </a:pPr>
            <a:r>
              <a:rPr lang="en-IN" sz="2200">
                <a:solidFill>
                  <a:schemeClr val="dk1"/>
                </a:solidFill>
                <a:latin typeface="Times New Roman"/>
                <a:ea typeface="Times New Roman"/>
                <a:cs typeface="Times New Roman"/>
                <a:sym typeface="Times New Roman"/>
              </a:rPr>
              <a:t>Shows </a:t>
            </a:r>
            <a:r>
              <a:rPr b="1" lang="en-IN" sz="2200">
                <a:solidFill>
                  <a:schemeClr val="dk1"/>
                </a:solidFill>
                <a:latin typeface="Times New Roman"/>
                <a:ea typeface="Times New Roman"/>
                <a:cs typeface="Times New Roman"/>
                <a:sym typeface="Times New Roman"/>
              </a:rPr>
              <a:t>near-perfect precision (~1.00)</a:t>
            </a:r>
            <a:r>
              <a:rPr lang="en-IN" sz="2200">
                <a:solidFill>
                  <a:schemeClr val="dk1"/>
                </a:solidFill>
                <a:latin typeface="Times New Roman"/>
                <a:ea typeface="Times New Roman"/>
                <a:cs typeface="Times New Roman"/>
                <a:sym typeface="Times New Roman"/>
              </a:rPr>
              <a:t> at a threshold of </a:t>
            </a:r>
            <a:r>
              <a:rPr b="1" lang="en-IN" sz="2200">
                <a:solidFill>
                  <a:schemeClr val="dk1"/>
                </a:solidFill>
                <a:latin typeface="Times New Roman"/>
                <a:ea typeface="Times New Roman"/>
                <a:cs typeface="Times New Roman"/>
                <a:sym typeface="Times New Roman"/>
              </a:rPr>
              <a:t>0.995</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368300" lvl="0" marL="914400" rtl="0" algn="l">
              <a:lnSpc>
                <a:spcPct val="200000"/>
              </a:lnSpc>
              <a:spcBef>
                <a:spcPts val="0"/>
              </a:spcBef>
              <a:spcAft>
                <a:spcPts val="0"/>
              </a:spcAft>
              <a:buClr>
                <a:schemeClr val="dk1"/>
              </a:buClr>
              <a:buSzPts val="2200"/>
              <a:buChar char="●"/>
            </a:pPr>
            <a:r>
              <a:rPr lang="en-IN" sz="2200">
                <a:solidFill>
                  <a:schemeClr val="dk1"/>
                </a:solidFill>
                <a:latin typeface="Times New Roman"/>
                <a:ea typeface="Times New Roman"/>
                <a:cs typeface="Times New Roman"/>
                <a:sym typeface="Times New Roman"/>
              </a:rPr>
              <a:t>Indicates very low false positives at high confidence levels</a:t>
            </a:r>
            <a:r>
              <a:rPr lang="en-IN" sz="2200">
                <a:solidFill>
                  <a:schemeClr val="dk1"/>
                </a:solidFill>
              </a:rPr>
              <a:t>.</a:t>
            </a:r>
            <a:endParaRPr sz="2200">
              <a:solidFill>
                <a:schemeClr val="dk1"/>
              </a:solidFill>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Recall–Confidence Curve</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368300" lvl="0" marL="914400" rtl="0" algn="l">
              <a:lnSpc>
                <a:spcPct val="115000"/>
              </a:lnSpc>
              <a:spcBef>
                <a:spcPts val="0"/>
              </a:spcBef>
              <a:spcAft>
                <a:spcPts val="0"/>
              </a:spcAft>
              <a:buClr>
                <a:schemeClr val="dk1"/>
              </a:buClr>
              <a:buSzPts val="2200"/>
              <a:buChar char="●"/>
            </a:pPr>
            <a:r>
              <a:rPr b="1" lang="en-IN" sz="2200">
                <a:solidFill>
                  <a:schemeClr val="dk1"/>
                </a:solidFill>
                <a:latin typeface="Times New Roman"/>
                <a:ea typeface="Times New Roman"/>
                <a:cs typeface="Times New Roman"/>
                <a:sym typeface="Times New Roman"/>
              </a:rPr>
              <a:t>Recall remains above 0.90</a:t>
            </a:r>
            <a:r>
              <a:rPr lang="en-IN" sz="2200">
                <a:solidFill>
                  <a:schemeClr val="dk1"/>
                </a:solidFill>
                <a:latin typeface="Times New Roman"/>
                <a:ea typeface="Times New Roman"/>
                <a:cs typeface="Times New Roman"/>
                <a:sym typeface="Times New Roman"/>
              </a:rPr>
              <a:t> until confidence reaches </a:t>
            </a:r>
            <a:r>
              <a:rPr b="1" lang="en-IN" sz="2200">
                <a:solidFill>
                  <a:schemeClr val="dk1"/>
                </a:solidFill>
                <a:latin typeface="Times New Roman"/>
                <a:ea typeface="Times New Roman"/>
                <a:cs typeface="Times New Roman"/>
                <a:sym typeface="Times New Roman"/>
              </a:rPr>
              <a:t>0.93</a:t>
            </a:r>
            <a:r>
              <a:rPr lang="en-I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400"/>
              <a:buNone/>
            </a:pPr>
            <a:r>
              <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6bf1f6ef67_2_106"/>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Results &amp; Discussion</a:t>
            </a:r>
            <a:endParaRPr/>
          </a:p>
        </p:txBody>
      </p:sp>
      <p:sp>
        <p:nvSpPr>
          <p:cNvPr id="224" name="Google Shape;224;g36bf1f6ef67_2_106"/>
          <p:cNvSpPr txBox="1"/>
          <p:nvPr>
            <p:ph idx="1" type="body"/>
          </p:nvPr>
        </p:nvSpPr>
        <p:spPr>
          <a:xfrm>
            <a:off x="0" y="1134600"/>
            <a:ext cx="12192000" cy="5723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SzPts val="1400"/>
              <a:buNone/>
            </a:pPr>
            <a:r>
              <a:rPr lang="en-IN" sz="2200">
                <a:solidFill>
                  <a:schemeClr val="dk1"/>
                </a:solidFill>
                <a:latin typeface="Times New Roman"/>
                <a:ea typeface="Times New Roman"/>
                <a:cs typeface="Times New Roman"/>
                <a:sym typeface="Times New Roman"/>
              </a:rPr>
              <a:t>The trained YOLOv5s model was deployed on a </a:t>
            </a:r>
            <a:r>
              <a:rPr b="1" lang="en-IN" sz="2200">
                <a:solidFill>
                  <a:schemeClr val="dk1"/>
                </a:solidFill>
                <a:latin typeface="Times New Roman"/>
                <a:ea typeface="Times New Roman"/>
                <a:cs typeface="Times New Roman"/>
                <a:sym typeface="Times New Roman"/>
              </a:rPr>
              <a:t>Raspberry Pi 4</a:t>
            </a:r>
            <a:r>
              <a:rPr lang="en-IN" sz="2200">
                <a:solidFill>
                  <a:schemeClr val="dk1"/>
                </a:solidFill>
                <a:latin typeface="Times New Roman"/>
                <a:ea typeface="Times New Roman"/>
                <a:cs typeface="Times New Roman"/>
                <a:sym typeface="Times New Roman"/>
              </a:rPr>
              <a:t>, integrated with:</a:t>
            </a:r>
            <a:endParaRPr sz="2200">
              <a:solidFill>
                <a:schemeClr val="dk1"/>
              </a:solidFill>
              <a:latin typeface="Times New Roman"/>
              <a:ea typeface="Times New Roman"/>
              <a:cs typeface="Times New Roman"/>
              <a:sym typeface="Times New Roman"/>
            </a:endParaRPr>
          </a:p>
          <a:p>
            <a:pPr indent="-368300" lvl="0" marL="457200" rtl="0" algn="l">
              <a:lnSpc>
                <a:spcPct val="150000"/>
              </a:lnSpc>
              <a:spcBef>
                <a:spcPts val="120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USB webcam</a:t>
            </a:r>
            <a:r>
              <a:rPr lang="en-IN" sz="2200">
                <a:solidFill>
                  <a:schemeClr val="dk1"/>
                </a:solidFill>
                <a:latin typeface="Times New Roman"/>
                <a:ea typeface="Times New Roman"/>
                <a:cs typeface="Times New Roman"/>
                <a:sym typeface="Times New Roman"/>
              </a:rPr>
              <a:t> for image capture</a:t>
            </a:r>
            <a:endParaRPr sz="2200">
              <a:solidFill>
                <a:schemeClr val="dk1"/>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Arduino Uno</a:t>
            </a:r>
            <a:r>
              <a:rPr lang="en-IN" sz="2200">
                <a:solidFill>
                  <a:schemeClr val="dk1"/>
                </a:solidFill>
                <a:latin typeface="Times New Roman"/>
                <a:ea typeface="Times New Roman"/>
                <a:cs typeface="Times New Roman"/>
                <a:sym typeface="Times New Roman"/>
              </a:rPr>
              <a:t> for motor control</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Stepper motors</a:t>
            </a:r>
            <a:r>
              <a:rPr lang="en-IN" sz="2200">
                <a:solidFill>
                  <a:schemeClr val="dk1"/>
                </a:solidFill>
                <a:latin typeface="Times New Roman"/>
                <a:ea typeface="Times New Roman"/>
                <a:cs typeface="Times New Roman"/>
                <a:sym typeface="Times New Roman"/>
              </a:rPr>
              <a:t> and </a:t>
            </a:r>
            <a:r>
              <a:rPr b="1" lang="en-IN" sz="2200">
                <a:solidFill>
                  <a:schemeClr val="dk1"/>
                </a:solidFill>
                <a:latin typeface="Times New Roman"/>
                <a:ea typeface="Times New Roman"/>
                <a:cs typeface="Times New Roman"/>
                <a:sym typeface="Times New Roman"/>
              </a:rPr>
              <a:t>flaps</a:t>
            </a:r>
            <a:r>
              <a:rPr lang="en-IN" sz="2200">
                <a:solidFill>
                  <a:schemeClr val="dk1"/>
                </a:solidFill>
                <a:latin typeface="Times New Roman"/>
                <a:ea typeface="Times New Roman"/>
                <a:cs typeface="Times New Roman"/>
                <a:sym typeface="Times New Roman"/>
              </a:rPr>
              <a:t> for physical sorting</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rPr b="1" lang="en-IN" sz="2200">
                <a:solidFill>
                  <a:schemeClr val="dk1"/>
                </a:solidFill>
                <a:latin typeface="Times New Roman"/>
                <a:ea typeface="Times New Roman"/>
                <a:cs typeface="Times New Roman"/>
                <a:sym typeface="Times New Roman"/>
              </a:rPr>
              <a:t>Observations:</a:t>
            </a:r>
            <a:endParaRPr b="1"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rPr lang="en-IN" sz="2200">
                <a:solidFill>
                  <a:schemeClr val="dk1"/>
                </a:solidFill>
                <a:latin typeface="Times New Roman"/>
                <a:ea typeface="Times New Roman"/>
                <a:cs typeface="Times New Roman"/>
                <a:sym typeface="Times New Roman"/>
              </a:rPr>
              <a:t>Sorting errors were minimal and mainly due to:</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Motion blur</a:t>
            </a:r>
            <a:endParaRPr b="1"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b="1" lang="en-IN" sz="2200">
                <a:solidFill>
                  <a:schemeClr val="dk1"/>
                </a:solidFill>
                <a:latin typeface="Times New Roman"/>
                <a:ea typeface="Times New Roman"/>
                <a:cs typeface="Times New Roman"/>
                <a:sym typeface="Times New Roman"/>
              </a:rPr>
              <a:t>Slight delay in actuation timing</a:t>
            </a:r>
            <a:endParaRPr b="1"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Conclusion </a:t>
            </a:r>
            <a:endParaRPr/>
          </a:p>
        </p:txBody>
      </p:sp>
      <p:sp>
        <p:nvSpPr>
          <p:cNvPr id="230" name="Google Shape;230;p12"/>
          <p:cNvSpPr txBox="1"/>
          <p:nvPr>
            <p:ph idx="1" type="body"/>
          </p:nvPr>
        </p:nvSpPr>
        <p:spPr>
          <a:xfrm>
            <a:off x="283100" y="1134625"/>
            <a:ext cx="11625900" cy="5723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b="1" lang="en-IN" sz="2600">
                <a:latin typeface="Times New Roman"/>
                <a:ea typeface="Times New Roman"/>
                <a:cs typeface="Times New Roman"/>
                <a:sym typeface="Times New Roman"/>
              </a:rPr>
              <a:t>Results Achieved</a:t>
            </a:r>
            <a:endParaRPr b="1" sz="26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b="1" sz="26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Achieved high model accuracy in classifying cashew kernel grades using the YOLOv5s architecture on a custom-trained dataset.</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Enabled smooth and consistent live classification on embedded hardware (Raspberry Pi).</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Successfully integrated the detection system with Arduino-based actuators to perform automated kernel sorting.</a:t>
            </a:r>
            <a:endParaRPr sz="2400">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IN" sz="2400">
                <a:latin typeface="Times New Roman"/>
                <a:ea typeface="Times New Roman"/>
                <a:cs typeface="Times New Roman"/>
                <a:sym typeface="Times New Roman"/>
              </a:rPr>
              <a:t>Reduced manual effort and improved sorting speed compared to traditional hand grading methods.</a:t>
            </a:r>
            <a:endParaRPr sz="24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b="1" sz="26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6bf1f6ef67_2_126"/>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Conclusion </a:t>
            </a:r>
            <a:endParaRPr/>
          </a:p>
        </p:txBody>
      </p:sp>
      <p:sp>
        <p:nvSpPr>
          <p:cNvPr id="236" name="Google Shape;236;g36bf1f6ef67_2_126"/>
          <p:cNvSpPr txBox="1"/>
          <p:nvPr>
            <p:ph idx="1" type="body"/>
          </p:nvPr>
        </p:nvSpPr>
        <p:spPr>
          <a:xfrm>
            <a:off x="283050" y="948875"/>
            <a:ext cx="11625900" cy="5909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400"/>
              <a:buNone/>
            </a:pPr>
            <a:r>
              <a:rPr b="1" lang="en-IN" sz="2100">
                <a:latin typeface="Times New Roman"/>
                <a:ea typeface="Times New Roman"/>
                <a:cs typeface="Times New Roman"/>
                <a:sym typeface="Times New Roman"/>
              </a:rPr>
              <a:t>Limitations</a:t>
            </a:r>
            <a:endParaRPr b="1" sz="21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b="1" sz="2100">
              <a:latin typeface="Times New Roman"/>
              <a:ea typeface="Times New Roman"/>
              <a:cs typeface="Times New Roman"/>
              <a:sym typeface="Times New Roman"/>
            </a:endParaRPr>
          </a:p>
          <a:p>
            <a:pPr indent="-361950" lvl="0" marL="457200" rtl="0" algn="just">
              <a:lnSpc>
                <a:spcPct val="15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Accuracy may drop under inconsistent lighting.</a:t>
            </a:r>
            <a:endParaRPr sz="2100">
              <a:latin typeface="Times New Roman"/>
              <a:ea typeface="Times New Roman"/>
              <a:cs typeface="Times New Roman"/>
              <a:sym typeface="Times New Roman"/>
            </a:endParaRPr>
          </a:p>
          <a:p>
            <a:pPr indent="-361950" lvl="0" marL="457200" rtl="0" algn="just">
              <a:lnSpc>
                <a:spcPct val="15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Currently limited to a small number of kernel grades.</a:t>
            </a:r>
            <a:endParaRPr sz="2100">
              <a:latin typeface="Times New Roman"/>
              <a:ea typeface="Times New Roman"/>
              <a:cs typeface="Times New Roman"/>
              <a:sym typeface="Times New Roman"/>
            </a:endParaRPr>
          </a:p>
          <a:p>
            <a:pPr indent="-361950" lvl="0" marL="457200" rtl="0" algn="just">
              <a:lnSpc>
                <a:spcPct val="15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Sorting mechanism uses a fixed bin layout and lacks adaptability.</a:t>
            </a:r>
            <a:endParaRPr sz="2100">
              <a:latin typeface="Times New Roman"/>
              <a:ea typeface="Times New Roman"/>
              <a:cs typeface="Times New Roman"/>
              <a:sym typeface="Times New Roman"/>
            </a:endParaRPr>
          </a:p>
          <a:p>
            <a:pPr indent="-361950" lvl="0" marL="457200" rtl="0" algn="just">
              <a:lnSpc>
                <a:spcPct val="15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No remote monitoring or cloud connectivity is implemented.</a:t>
            </a:r>
            <a:endParaRPr sz="2100">
              <a:latin typeface="Times New Roman"/>
              <a:ea typeface="Times New Roman"/>
              <a:cs typeface="Times New Roman"/>
              <a:sym typeface="Times New Roman"/>
            </a:endParaRPr>
          </a:p>
          <a:p>
            <a:pPr indent="-361950" lvl="0" marL="457200" rtl="0" algn="just">
              <a:lnSpc>
                <a:spcPct val="15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Relies on consistent kernel spacing for reliable operation.</a:t>
            </a:r>
            <a:endParaRPr sz="2100">
              <a:latin typeface="Times New Roman"/>
              <a:ea typeface="Times New Roman"/>
              <a:cs typeface="Times New Roman"/>
              <a:sym typeface="Times New Roman"/>
            </a:endParaRPr>
          </a:p>
          <a:p>
            <a:pPr indent="0" lvl="0" marL="0" rtl="0" algn="just">
              <a:lnSpc>
                <a:spcPct val="150000"/>
              </a:lnSpc>
              <a:spcBef>
                <a:spcPts val="0"/>
              </a:spcBef>
              <a:spcAft>
                <a:spcPts val="0"/>
              </a:spcAft>
              <a:buSzPts val="1400"/>
              <a:buNone/>
            </a:pPr>
            <a:r>
              <a:t/>
            </a:r>
            <a:endParaRPr sz="2100">
              <a:latin typeface="Times New Roman"/>
              <a:ea typeface="Times New Roman"/>
              <a:cs typeface="Times New Roman"/>
              <a:sym typeface="Times New Roman"/>
            </a:endParaRPr>
          </a:p>
          <a:p>
            <a:pPr indent="0" lvl="0" marL="0" rtl="0" algn="just">
              <a:lnSpc>
                <a:spcPct val="150000"/>
              </a:lnSpc>
              <a:spcBef>
                <a:spcPts val="0"/>
              </a:spcBef>
              <a:spcAft>
                <a:spcPts val="0"/>
              </a:spcAft>
              <a:buSzPts val="1400"/>
              <a:buNone/>
            </a:pPr>
            <a:r>
              <a:rPr b="1" lang="en-IN" sz="2100">
                <a:latin typeface="Times New Roman"/>
                <a:ea typeface="Times New Roman"/>
                <a:cs typeface="Times New Roman"/>
                <a:sym typeface="Times New Roman"/>
              </a:rPr>
              <a:t>Future Work</a:t>
            </a:r>
            <a:endParaRPr b="1" sz="2100">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Expand model to support additional kernel types.</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Upgrade to faster edge hardware for improved processing speed.</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IN" sz="2400">
                <a:solidFill>
                  <a:schemeClr val="dk1"/>
                </a:solidFill>
                <a:latin typeface="Times New Roman"/>
                <a:ea typeface="Times New Roman"/>
                <a:cs typeface="Times New Roman"/>
                <a:sym typeface="Times New Roman"/>
              </a:rPr>
              <a:t>Enable cloud-based monitoring and system updates.</a:t>
            </a:r>
            <a:endParaRPr b="1" sz="21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4"/>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QR Code for Video Demo and PPT</a:t>
            </a:r>
            <a:endParaRPr/>
          </a:p>
        </p:txBody>
      </p:sp>
      <p:pic>
        <p:nvPicPr>
          <p:cNvPr id="242" name="Google Shape;242;p14"/>
          <p:cNvPicPr preferRelativeResize="0"/>
          <p:nvPr/>
        </p:nvPicPr>
        <p:blipFill rotWithShape="1">
          <a:blip r:embed="rId3">
            <a:alphaModFix/>
          </a:blip>
          <a:srcRect b="0" l="0" r="0" t="0"/>
          <a:stretch/>
        </p:blipFill>
        <p:spPr>
          <a:xfrm>
            <a:off x="4223722" y="1546598"/>
            <a:ext cx="3744550" cy="376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5"/>
          <p:cNvSpPr txBox="1"/>
          <p:nvPr>
            <p:ph type="title"/>
          </p:nvPr>
        </p:nvSpPr>
        <p:spPr>
          <a:xfrm>
            <a:off x="1881353" y="190500"/>
            <a:ext cx="8765626" cy="10492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REFERENCES</a:t>
            </a:r>
            <a:br>
              <a:rPr b="1" lang="en-IN"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248" name="Google Shape;248;p15"/>
          <p:cNvSpPr txBox="1"/>
          <p:nvPr>
            <p:ph idx="1" type="body"/>
          </p:nvPr>
        </p:nvSpPr>
        <p:spPr>
          <a:xfrm>
            <a:off x="0" y="977475"/>
            <a:ext cx="12192000" cy="58197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[1].	A. M. O. Arun, G. N. Aneesh, and A. Shyna, “Automated cashew kernel grading using machine vision,” in Proc. Int. Conf. Next Generation Intelligent Systems (ICNGIS), 2018, pp. 1–6. doi: 10.1109/ICNGIS.2016.7854063.</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[2].	A. Shyna and R. M. George, “Machine vision based real time cashew grading and sorting system using svm and back propagation neural network,” in Proc. Int. Conf. Circuits Power and Computing Technologies (ICCPCT), 2017, pp. 1–4. doi: 10.1109/ICCPCT.2017.8074385.</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[3].	A. Sivaranjani, S. Senthilrani, B. Ashokumar, and A. S. Murugan, “An improvised algorithm for computer vision based cashew grading system using deep cnn,” in Proc. IEEE Int. Conf. Current Trends in Advanced Computing (ICCTAC), 2019, pp. 1–6.</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[4].	A. Sivaranjani, S. Senthilrani, B. Ashokumar, and A. S. Murugan, “Cashnet-15: An optimized cashew nut grading using deep cnn and data augmentation,” in Proc. Int.Conf. Systems Computation Automation and Networking (ICSCAN), 2019, pp. 1–6</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[5].	V.-N. Pham, Q.-H. D. Ba, D.-A. T. Le, Q.-M. Nguyen, D. D. Van, and L. Nguyen, “Alow-cost deep-learning-based system for grading cashew nuts,” Computers, vol. 13, no. 3, p. 71, 2024.</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[6].	S. N. Karnam, V. S. Vaddagallaiah, P. K. Rangnaik, A. Kumar, C. Kumar, and B. M. Vishwanath, “Precise cashew classification using machine learning,” Engi neering, Technology &amp; Applied Science Research, vol. 14, no. 5, pp. 17414–17421, 2024. doi: 10.48084/etasr.8052.</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[7].	M. A. and P. N. Renjith, “Classification of durian fruits based on ripening with machine learning techniques,” in Proc. Int. Conf. Intelligent Sustainable Systems (ICISS), 2020, pp. 542–547.</a:t>
            </a:r>
            <a:endParaRPr sz="14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6bf1f6ef67_2_8"/>
          <p:cNvSpPr txBox="1"/>
          <p:nvPr>
            <p:ph type="title"/>
          </p:nvPr>
        </p:nvSpPr>
        <p:spPr>
          <a:xfrm>
            <a:off x="1881353" y="190500"/>
            <a:ext cx="8765700" cy="1049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REFERENCES</a:t>
            </a:r>
            <a:br>
              <a:rPr b="1" lang="en-IN"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254" name="Google Shape;254;g36bf1f6ef67_2_8"/>
          <p:cNvSpPr txBox="1"/>
          <p:nvPr>
            <p:ph idx="1" type="body"/>
          </p:nvPr>
        </p:nvSpPr>
        <p:spPr>
          <a:xfrm>
            <a:off x="0" y="735975"/>
            <a:ext cx="12192000" cy="61221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[8].	S. E. Sunday, R. Ji, A. N. Abdalla, and H. Bian, “Fruit image classification using the inception-v3 deep learning model,” in Proc. Int. Conf. Cognitive Computing and Complex Data (ICCD), 2023, pp. 227–230. doi: 10.1109/ICCD59681.2023. 10420760.</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[9].	V. Gautam, R. G. Tiwari, A. Misra, D. Witarsyah, N. K. Trivedi, and A. K. Jain, “Dry fruit classification using deep convolutional neural network trained with trans fer learning,” in Proc. Int. Conf. Advancement in Data Science, E-learning and In formation System (ICADEIS), 2023, pp. 1–6. doi: 10.1109/ICADEIS58666.2023. 10270982.</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[10].	R. Raj, S. S. Nagaraj, S. Ritesh, T. A. Thushar, and V. M. Aparanji, “Fruit classi f ication comparison based on cnn and yolo,” in IOP Conf. Ser.: Mater. Sci. Eng., vol. 1187, 2021, p. 012031.</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[11].	P. Nirale and M. Madankar, “Analytical study on iot and machine learning based grading and sorting system for fruits,” in Proc. Int. Conf. Computational Intel ligence and Computing Applications (ICCICA), 2021, pp. 1–6. doi: 10.1109/ ICCICA52458.2021.9697161.</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[12].	R. Rico, M. Bullo, and J. Salas-Salvado, “Nutritional composition of raw fresh cashew (anacardium occidentale l.) kernels from different origin,” Food Science &amp; Nutrition, vol. 4, no. 2, pp. 329–338, 2015.</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lang="en-IN" sz="1600">
                <a:solidFill>
                  <a:schemeClr val="dk1"/>
                </a:solidFill>
                <a:latin typeface="Times New Roman"/>
                <a:ea typeface="Times New Roman"/>
                <a:cs typeface="Times New Roman"/>
                <a:sym typeface="Times New Roman"/>
              </a:rPr>
              <a:t>[13].	T. Akinhanmi, V. Atasie, and P. Akintokun, “Chemical composition and physic ochemical properties of cashew nut (anacardium occidentale) oil and cashew nut shell liquid,” Journal of Agricultural, Food and Environmental Sciences, vol. 2,no. 1, pp. 1–10, 2008.</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[14].	D. Balasubramanian, “Postharvest technology: Physical properties of raw cashew nut,” Journal of Agricultural Engineering Research, vol. 78, no. 3, pp. 291–297, 2001.</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p:nvPr/>
        </p:nvSpPr>
        <p:spPr>
          <a:xfrm>
            <a:off x="2582109" y="131214"/>
            <a:ext cx="683766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IN" sz="3200" u="none" cap="none" strike="noStrike">
                <a:solidFill>
                  <a:srgbClr val="0000FF"/>
                </a:solidFill>
                <a:latin typeface="Times New Roman"/>
                <a:ea typeface="Times New Roman"/>
                <a:cs typeface="Times New Roman"/>
                <a:sym typeface="Times New Roman"/>
              </a:rPr>
              <a:t>Problem Statement and Objectives</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861750" y="1250800"/>
            <a:ext cx="10814100" cy="160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200"/>
              <a:buFont typeface="Arial"/>
              <a:buNone/>
            </a:pPr>
            <a:r>
              <a:rPr b="1" i="0" lang="en-IN" sz="2200" u="none" cap="none" strike="noStrike">
                <a:solidFill>
                  <a:schemeClr val="dk1"/>
                </a:solidFill>
                <a:latin typeface="Times New Roman"/>
                <a:ea typeface="Times New Roman"/>
                <a:cs typeface="Times New Roman"/>
                <a:sym typeface="Times New Roman"/>
              </a:rPr>
              <a:t>Problem Statement:</a:t>
            </a:r>
            <a:endParaRPr b="1"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100"/>
              <a:buFont typeface="Arial"/>
              <a:buNone/>
            </a:pPr>
            <a:r>
              <a:rPr b="0" i="0" lang="en-IN" sz="2100" u="none" cap="none" strike="noStrike">
                <a:solidFill>
                  <a:schemeClr val="dk1"/>
                </a:solidFill>
                <a:latin typeface="Times New Roman"/>
                <a:ea typeface="Times New Roman"/>
                <a:cs typeface="Times New Roman"/>
                <a:sym typeface="Times New Roman"/>
              </a:rPr>
              <a:t>To develop an efficient and scalable cashew segregation system that can accurately classify cashew kernels according to their respective grades, overcoming challenges related to real-time processing, image quality, hardware limitations, defect detection, and dataset constraints.</a:t>
            </a:r>
            <a:endParaRPr b="0" i="0" sz="2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70" name="Google Shape;70;p2"/>
          <p:cNvSpPr txBox="1"/>
          <p:nvPr/>
        </p:nvSpPr>
        <p:spPr>
          <a:xfrm>
            <a:off x="1100250" y="2852200"/>
            <a:ext cx="10575600" cy="3881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b="1" i="0" lang="en-IN" sz="2100" u="none" cap="none" strike="noStrike">
                <a:solidFill>
                  <a:schemeClr val="dk1"/>
                </a:solidFill>
                <a:latin typeface="Times New Roman"/>
                <a:ea typeface="Times New Roman"/>
                <a:cs typeface="Times New Roman"/>
                <a:sym typeface="Times New Roman"/>
              </a:rPr>
              <a:t>Objectives:</a:t>
            </a:r>
            <a:endParaRPr b="1" i="0" sz="23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chemeClr val="dk1"/>
              </a:buClr>
              <a:buSzPts val="1100"/>
              <a:buFont typeface="Arial"/>
              <a:buNone/>
            </a:pPr>
            <a:r>
              <a:rPr b="0" i="0" lang="en-IN" sz="1900" u="none" cap="none" strike="noStrike">
                <a:solidFill>
                  <a:schemeClr val="dk1"/>
                </a:solidFill>
                <a:latin typeface="Times New Roman"/>
                <a:ea typeface="Times New Roman"/>
                <a:cs typeface="Times New Roman"/>
                <a:sym typeface="Times New Roman"/>
              </a:rPr>
              <a:t>✅ </a:t>
            </a:r>
            <a:r>
              <a:rPr b="1" i="0" lang="en-IN" sz="1900" u="none" cap="none" strike="noStrike">
                <a:solidFill>
                  <a:schemeClr val="dk1"/>
                </a:solidFill>
                <a:latin typeface="Times New Roman"/>
                <a:ea typeface="Times New Roman"/>
                <a:cs typeface="Times New Roman"/>
                <a:sym typeface="Times New Roman"/>
              </a:rPr>
              <a:t>Develop an image processing system</a:t>
            </a:r>
            <a:r>
              <a:rPr b="0" i="0" lang="en-IN" sz="1900" u="none" cap="none" strike="noStrike">
                <a:solidFill>
                  <a:schemeClr val="dk1"/>
                </a:solidFill>
                <a:latin typeface="Times New Roman"/>
                <a:ea typeface="Times New Roman"/>
                <a:cs typeface="Times New Roman"/>
                <a:sym typeface="Times New Roman"/>
              </a:rPr>
              <a:t> to capture raw cashew kernel images and perform data preprocessing.</a:t>
            </a:r>
            <a:br>
              <a:rPr b="0" i="0" lang="en-IN"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IN" sz="1900" u="none" cap="none" strike="noStrike">
                <a:solidFill>
                  <a:schemeClr val="dk1"/>
                </a:solidFill>
                <a:latin typeface="Times New Roman"/>
                <a:ea typeface="Times New Roman"/>
                <a:cs typeface="Times New Roman"/>
                <a:sym typeface="Times New Roman"/>
              </a:rPr>
              <a:t>✅ </a:t>
            </a:r>
            <a:r>
              <a:rPr b="1" i="0" lang="en-IN" sz="1900" u="none" cap="none" strike="noStrike">
                <a:solidFill>
                  <a:schemeClr val="dk1"/>
                </a:solidFill>
                <a:latin typeface="Times New Roman"/>
                <a:ea typeface="Times New Roman"/>
                <a:cs typeface="Times New Roman"/>
                <a:sym typeface="Times New Roman"/>
              </a:rPr>
              <a:t>Design and implement algorithms</a:t>
            </a:r>
            <a:r>
              <a:rPr b="0" i="0" lang="en-IN" sz="1900" u="none" cap="none" strike="noStrike">
                <a:solidFill>
                  <a:schemeClr val="dk1"/>
                </a:solidFill>
                <a:latin typeface="Times New Roman"/>
                <a:ea typeface="Times New Roman"/>
                <a:cs typeface="Times New Roman"/>
                <a:sym typeface="Times New Roman"/>
              </a:rPr>
              <a:t> for feature extraction, data analysis, and classification of kernel    variations.</a:t>
            </a:r>
            <a:br>
              <a:rPr b="0" i="0" lang="en-IN"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IN" sz="1900" u="none" cap="none" strike="noStrike">
                <a:solidFill>
                  <a:schemeClr val="dk1"/>
                </a:solidFill>
                <a:latin typeface="Times New Roman"/>
                <a:ea typeface="Times New Roman"/>
                <a:cs typeface="Times New Roman"/>
                <a:sym typeface="Times New Roman"/>
              </a:rPr>
              <a:t>✅ </a:t>
            </a:r>
            <a:r>
              <a:rPr b="1" i="0" lang="en-IN" sz="1900" u="none" cap="none" strike="noStrike">
                <a:solidFill>
                  <a:schemeClr val="dk1"/>
                </a:solidFill>
                <a:latin typeface="Times New Roman"/>
                <a:ea typeface="Times New Roman"/>
                <a:cs typeface="Times New Roman"/>
                <a:sym typeface="Times New Roman"/>
              </a:rPr>
              <a:t>Apply AI techniques</a:t>
            </a:r>
            <a:r>
              <a:rPr b="0" i="0" lang="en-IN" sz="1900" u="none" cap="none" strike="noStrike">
                <a:solidFill>
                  <a:schemeClr val="dk1"/>
                </a:solidFill>
                <a:latin typeface="Times New Roman"/>
                <a:ea typeface="Times New Roman"/>
                <a:cs typeface="Times New Roman"/>
                <a:sym typeface="Times New Roman"/>
              </a:rPr>
              <a:t> to accurately detect, classify, cashew kernels.</a:t>
            </a:r>
            <a:br>
              <a:rPr b="0" i="0" lang="en-IN"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IN" sz="1900" u="none" cap="none" strike="noStrike">
                <a:solidFill>
                  <a:schemeClr val="dk1"/>
                </a:solidFill>
                <a:latin typeface="Times New Roman"/>
                <a:ea typeface="Times New Roman"/>
                <a:cs typeface="Times New Roman"/>
                <a:sym typeface="Times New Roman"/>
              </a:rPr>
              <a:t>✅ </a:t>
            </a:r>
            <a:r>
              <a:rPr b="1" i="0" lang="en-IN" sz="1900" u="none" cap="none" strike="noStrike">
                <a:solidFill>
                  <a:schemeClr val="dk1"/>
                </a:solidFill>
                <a:latin typeface="Times New Roman"/>
                <a:ea typeface="Times New Roman"/>
                <a:cs typeface="Times New Roman"/>
                <a:sym typeface="Times New Roman"/>
              </a:rPr>
              <a:t>Integrate reliable hardware and software components</a:t>
            </a:r>
            <a:r>
              <a:rPr b="0" i="0" lang="en-IN" sz="1900" u="none" cap="none" strike="noStrike">
                <a:solidFill>
                  <a:schemeClr val="dk1"/>
                </a:solidFill>
                <a:latin typeface="Times New Roman"/>
                <a:ea typeface="Times New Roman"/>
                <a:cs typeface="Times New Roman"/>
                <a:sym typeface="Times New Roman"/>
              </a:rPr>
              <a:t> for efficient, real-time testing and grading.</a:t>
            </a: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6bf1f6ef67_2_18"/>
          <p:cNvSpPr txBox="1"/>
          <p:nvPr>
            <p:ph type="title"/>
          </p:nvPr>
        </p:nvSpPr>
        <p:spPr>
          <a:xfrm>
            <a:off x="1881353" y="190500"/>
            <a:ext cx="8765700" cy="1049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REFERENCES</a:t>
            </a:r>
            <a:br>
              <a:rPr b="1" lang="en-IN"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260" name="Google Shape;260;g36bf1f6ef67_2_18"/>
          <p:cNvSpPr txBox="1"/>
          <p:nvPr>
            <p:ph idx="1" type="body"/>
          </p:nvPr>
        </p:nvSpPr>
        <p:spPr>
          <a:xfrm>
            <a:off x="0" y="763350"/>
            <a:ext cx="12192000" cy="60945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400"/>
              <a:buNone/>
            </a:pPr>
            <a:r>
              <a:rPr lang="en-IN" sz="1600">
                <a:latin typeface="Times New Roman"/>
                <a:ea typeface="Times New Roman"/>
                <a:cs typeface="Times New Roman"/>
                <a:sym typeface="Times New Roman"/>
              </a:rPr>
              <a:t>[15].	J. Tyman, R. Johnson, M. Muir, and R. Rokhgar, “The extraction of natural cashew nut shell liquid from the cashew nut (anacardium occidentale),” J. Am. Oil Chemists’ Soc., vol. 66, no. 4, pp. 553–557, 1989</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t/>
            </a:r>
            <a:endParaRPr sz="16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[16].	S. K.G.Srivastava and V. Meharwade, Cashew Handbook 2014– Global Perspective. 2014.</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[17].	T. T. F. Saeed, H. Bader, B. Niaz, M. A. Fzaal, A. Din, and H. A. R. Suleria, “Cashew nut allergy: Immune health challenge,” Trends in Food Science &amp; Tech nology, vol. 86, pp. 209–216, 2019.</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[18].	B. Gon¸calves et al., “Composition of nuts and their potential health benefits—an overview,” Foods, vol. 12, p. 942, 2023. doi: 10.3390/foods12050942.</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[19].	R. Singh, P. Karthikeyan, and R. Anand, “Sc3t: A low-cost transformer-enhanced deep learning architecture for real-time cashew kernel grading on edge devices,” Computers and Electronics in Agriculture, vol. 215, p. 108274, 2024. doi: 10. 1016/j.compag.2024.108274</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[20].	A. Mishra and S. Awasthi, “Hybrid deep learning and svm model for grading of cashew kernels using resnet-50 features,” Journal of Food Engineering, vol. 349, p. 111395, 2024. doi: 10.1016/j.jfoodeng.2024.111395.</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[21].	Y. Li, H. Zhou, and J. Wang, “Lightweight shape-based svm classifier for whole and split cashew kernel detection,” Journal of Imaging, vol. 9, no. 11, p. 198, 2023. doi: 10.3390/jimaging9110198.</a:t>
            </a:r>
            <a:endParaRPr sz="16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6"/>
          <p:cNvPicPr preferRelativeResize="0"/>
          <p:nvPr/>
        </p:nvPicPr>
        <p:blipFill rotWithShape="1">
          <a:blip r:embed="rId3">
            <a:alphaModFix/>
          </a:blip>
          <a:srcRect b="0" l="0" r="0" t="0"/>
          <a:stretch/>
        </p:blipFill>
        <p:spPr>
          <a:xfrm>
            <a:off x="490909" y="1153653"/>
            <a:ext cx="10862072" cy="53094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Block Diagram/Methodology</a:t>
            </a:r>
            <a:endParaRPr b="1" sz="3200">
              <a:solidFill>
                <a:srgbClr val="0000FF"/>
              </a:solidFill>
              <a:latin typeface="Roboto"/>
              <a:ea typeface="Roboto"/>
              <a:cs typeface="Roboto"/>
              <a:sym typeface="Roboto"/>
            </a:endParaRPr>
          </a:p>
        </p:txBody>
      </p:sp>
      <p:pic>
        <p:nvPicPr>
          <p:cNvPr id="76" name="Google Shape;76;p3"/>
          <p:cNvPicPr preferRelativeResize="0"/>
          <p:nvPr/>
        </p:nvPicPr>
        <p:blipFill rotWithShape="1">
          <a:blip r:embed="rId3">
            <a:alphaModFix/>
          </a:blip>
          <a:srcRect b="0" l="0" r="0" t="0"/>
          <a:stretch/>
        </p:blipFill>
        <p:spPr>
          <a:xfrm>
            <a:off x="2564525" y="891325"/>
            <a:ext cx="7767152" cy="5418573"/>
          </a:xfrm>
          <a:prstGeom prst="rect">
            <a:avLst/>
          </a:prstGeom>
          <a:noFill/>
          <a:ln>
            <a:noFill/>
          </a:ln>
        </p:spPr>
      </p:pic>
      <p:sp>
        <p:nvSpPr>
          <p:cNvPr id="77" name="Google Shape;77;p3"/>
          <p:cNvSpPr txBox="1"/>
          <p:nvPr/>
        </p:nvSpPr>
        <p:spPr>
          <a:xfrm>
            <a:off x="4585400" y="6309900"/>
            <a:ext cx="3725400" cy="21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IN" sz="1500" u="none" cap="none" strike="noStrike">
                <a:solidFill>
                  <a:srgbClr val="000000"/>
                </a:solidFill>
                <a:latin typeface="Times New Roman"/>
                <a:ea typeface="Times New Roman"/>
                <a:cs typeface="Times New Roman"/>
                <a:sym typeface="Times New Roman"/>
              </a:rPr>
              <a:t>Fig. Methodology</a:t>
            </a:r>
            <a:endParaRPr b="0"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2212500" y="150172"/>
            <a:ext cx="7767000" cy="64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IN" sz="3000">
                <a:solidFill>
                  <a:srgbClr val="0000FF"/>
                </a:solidFill>
                <a:latin typeface="Roboto"/>
                <a:ea typeface="Roboto"/>
                <a:cs typeface="Roboto"/>
                <a:sym typeface="Roboto"/>
              </a:rPr>
              <a:t>Incorporation of Phase 1 &amp; 2 Suggestions</a:t>
            </a:r>
            <a:endParaRPr b="1" sz="3000">
              <a:solidFill>
                <a:srgbClr val="0000FF"/>
              </a:solidFill>
              <a:latin typeface="Roboto"/>
              <a:ea typeface="Roboto"/>
              <a:cs typeface="Roboto"/>
              <a:sym typeface="Roboto"/>
            </a:endParaRPr>
          </a:p>
        </p:txBody>
      </p:sp>
      <p:sp>
        <p:nvSpPr>
          <p:cNvPr id="83" name="Google Shape;83;p4"/>
          <p:cNvSpPr txBox="1"/>
          <p:nvPr/>
        </p:nvSpPr>
        <p:spPr>
          <a:xfrm>
            <a:off x="322375" y="933650"/>
            <a:ext cx="11480700" cy="5924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20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Based on feedback from Phases 1 and 2, improvements were suggested to handle situations where </a:t>
            </a:r>
            <a:r>
              <a:rPr b="1" i="0" lang="en-IN" sz="2000" u="none" cap="none" strike="noStrike">
                <a:solidFill>
                  <a:schemeClr val="dk1"/>
                </a:solidFill>
                <a:latin typeface="Times New Roman"/>
                <a:ea typeface="Times New Roman"/>
                <a:cs typeface="Times New Roman"/>
                <a:sym typeface="Times New Roman"/>
              </a:rPr>
              <a:t>multiple cashew kernels appeared grouped together</a:t>
            </a:r>
            <a:r>
              <a:rPr b="0" i="0" lang="en-IN" sz="2000" u="none" cap="none" strike="noStrike">
                <a:solidFill>
                  <a:schemeClr val="dk1"/>
                </a:solidFill>
                <a:latin typeface="Times New Roman"/>
                <a:ea typeface="Times New Roman"/>
                <a:cs typeface="Times New Roman"/>
                <a:sym typeface="Times New Roman"/>
              </a:rPr>
              <a:t>, which could affect detection and sorting accuracy.</a:t>
            </a:r>
            <a:endParaRPr b="0" i="0" sz="20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To address this, the system was enhanced with:</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1200"/>
              </a:spcBef>
              <a:spcAft>
                <a:spcPts val="0"/>
              </a:spcAft>
              <a:buClr>
                <a:schemeClr val="dk1"/>
              </a:buClr>
              <a:buSzPts val="2000"/>
              <a:buFont typeface="Arial"/>
              <a:buChar char="●"/>
            </a:pPr>
            <a:r>
              <a:rPr b="0" i="0" lang="en-IN" sz="2000" u="none" cap="none" strike="noStrike">
                <a:solidFill>
                  <a:schemeClr val="dk1"/>
                </a:solidFill>
                <a:latin typeface="Times New Roman"/>
                <a:ea typeface="Times New Roman"/>
                <a:cs typeface="Times New Roman"/>
                <a:sym typeface="Times New Roman"/>
              </a:rPr>
              <a:t>A </a:t>
            </a:r>
            <a:r>
              <a:rPr b="1" i="0" lang="en-IN" sz="2000" u="none" cap="none" strike="noStrike">
                <a:solidFill>
                  <a:schemeClr val="dk1"/>
                </a:solidFill>
                <a:latin typeface="Times New Roman"/>
                <a:ea typeface="Times New Roman"/>
                <a:cs typeface="Times New Roman"/>
                <a:sym typeface="Times New Roman"/>
              </a:rPr>
              <a:t>custom-built feeder mechanism</a:t>
            </a:r>
            <a:r>
              <a:rPr b="0" i="0" lang="en-IN" sz="2000" u="none" cap="none" strike="noStrike">
                <a:solidFill>
                  <a:schemeClr val="dk1"/>
                </a:solidFill>
                <a:latin typeface="Times New Roman"/>
                <a:ea typeface="Times New Roman"/>
                <a:cs typeface="Times New Roman"/>
                <a:sym typeface="Times New Roman"/>
              </a:rPr>
              <a:t> designed to release </a:t>
            </a:r>
            <a:r>
              <a:rPr b="1" i="0" lang="en-IN" sz="2000" u="none" cap="none" strike="noStrike">
                <a:solidFill>
                  <a:schemeClr val="dk1"/>
                </a:solidFill>
                <a:latin typeface="Times New Roman"/>
                <a:ea typeface="Times New Roman"/>
                <a:cs typeface="Times New Roman"/>
                <a:sym typeface="Times New Roman"/>
              </a:rPr>
              <a:t>one cashew kernel at a time</a:t>
            </a:r>
            <a:r>
              <a:rPr b="0" i="0" lang="en-IN" sz="2000" u="none" cap="none" strike="noStrike">
                <a:solidFill>
                  <a:schemeClr val="dk1"/>
                </a:solidFill>
                <a:latin typeface="Times New Roman"/>
                <a:ea typeface="Times New Roman"/>
                <a:cs typeface="Times New Roman"/>
                <a:sym typeface="Times New Roman"/>
              </a:rPr>
              <a:t> in a controlled manner.</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Clr>
                <a:schemeClr val="dk1"/>
              </a:buClr>
              <a:buSzPts val="2000"/>
              <a:buFont typeface="Arial"/>
              <a:buChar char="●"/>
            </a:pPr>
            <a:r>
              <a:rPr b="0" i="0" lang="en-IN" sz="2000" u="none" cap="none" strike="noStrike">
                <a:solidFill>
                  <a:schemeClr val="dk1"/>
                </a:solidFill>
                <a:latin typeface="Times New Roman"/>
                <a:ea typeface="Times New Roman"/>
                <a:cs typeface="Times New Roman"/>
                <a:sym typeface="Times New Roman"/>
              </a:rPr>
              <a:t>This feeder leads to a </a:t>
            </a:r>
            <a:r>
              <a:rPr b="1" i="0" lang="en-IN" sz="2000" u="none" cap="none" strike="noStrike">
                <a:solidFill>
                  <a:schemeClr val="dk1"/>
                </a:solidFill>
                <a:latin typeface="Times New Roman"/>
                <a:ea typeface="Times New Roman"/>
                <a:cs typeface="Times New Roman"/>
                <a:sym typeface="Times New Roman"/>
              </a:rPr>
              <a:t>secondary conveyor belt</a:t>
            </a:r>
            <a:r>
              <a:rPr b="0" i="0" lang="en-IN" sz="2000" u="none" cap="none" strike="noStrike">
                <a:solidFill>
                  <a:schemeClr val="dk1"/>
                </a:solidFill>
                <a:latin typeface="Times New Roman"/>
                <a:ea typeface="Times New Roman"/>
                <a:cs typeface="Times New Roman"/>
                <a:sym typeface="Times New Roman"/>
              </a:rPr>
              <a:t>, ensuring isolated kernel flow.</a:t>
            </a:r>
            <a:endParaRPr b="0" i="0" sz="20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The </a:t>
            </a:r>
            <a:r>
              <a:rPr b="1" i="0" lang="en-IN" sz="2000" u="none" cap="none" strike="noStrike">
                <a:solidFill>
                  <a:schemeClr val="dk1"/>
                </a:solidFill>
                <a:latin typeface="Times New Roman"/>
                <a:ea typeface="Times New Roman"/>
                <a:cs typeface="Times New Roman"/>
                <a:sym typeface="Times New Roman"/>
              </a:rPr>
              <a:t>primary conveyor setup</a:t>
            </a:r>
            <a:r>
              <a:rPr b="0" i="0" lang="en-IN" sz="2000" u="none" cap="none" strike="noStrike">
                <a:solidFill>
                  <a:schemeClr val="dk1"/>
                </a:solidFill>
                <a:latin typeface="Times New Roman"/>
                <a:ea typeface="Times New Roman"/>
                <a:cs typeface="Times New Roman"/>
                <a:sym typeface="Times New Roman"/>
              </a:rPr>
              <a:t>, which was already integrated with a </a:t>
            </a:r>
            <a:r>
              <a:rPr b="1" i="0" lang="en-IN" sz="2000" u="none" cap="none" strike="noStrike">
                <a:solidFill>
                  <a:schemeClr val="dk1"/>
                </a:solidFill>
                <a:latin typeface="Times New Roman"/>
                <a:ea typeface="Times New Roman"/>
                <a:cs typeface="Times New Roman"/>
                <a:sym typeface="Times New Roman"/>
              </a:rPr>
              <a:t>webcam and flap-based sorting system</a:t>
            </a:r>
            <a:r>
              <a:rPr b="0" i="0" lang="en-IN" sz="2000" u="none" cap="none" strike="noStrike">
                <a:solidFill>
                  <a:schemeClr val="dk1"/>
                </a:solidFill>
                <a:latin typeface="Times New Roman"/>
                <a:ea typeface="Times New Roman"/>
                <a:cs typeface="Times New Roman"/>
                <a:sym typeface="Times New Roman"/>
              </a:rPr>
              <a:t>, performs:</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1200"/>
              </a:spcBef>
              <a:spcAft>
                <a:spcPts val="0"/>
              </a:spcAft>
              <a:buClr>
                <a:schemeClr val="dk1"/>
              </a:buClr>
              <a:buSzPts val="2000"/>
              <a:buFont typeface="Arial"/>
              <a:buChar char="●"/>
            </a:pPr>
            <a:r>
              <a:rPr b="1" i="0" lang="en-IN" sz="2000" u="none" cap="none" strike="noStrike">
                <a:solidFill>
                  <a:schemeClr val="dk1"/>
                </a:solidFill>
                <a:latin typeface="Times New Roman"/>
                <a:ea typeface="Times New Roman"/>
                <a:cs typeface="Times New Roman"/>
                <a:sym typeface="Times New Roman"/>
              </a:rPr>
              <a:t>Real-time image capture and classification</a:t>
            </a:r>
            <a:r>
              <a:rPr b="0" i="0" lang="en-IN" sz="2000" u="none" cap="none" strike="noStrike">
                <a:solidFill>
                  <a:schemeClr val="dk1"/>
                </a:solidFill>
                <a:latin typeface="Times New Roman"/>
                <a:ea typeface="Times New Roman"/>
                <a:cs typeface="Times New Roman"/>
                <a:sym typeface="Times New Roman"/>
              </a:rPr>
              <a:t> of each kernel,</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15000"/>
              </a:lnSpc>
              <a:spcBef>
                <a:spcPts val="0"/>
              </a:spcBef>
              <a:spcAft>
                <a:spcPts val="0"/>
              </a:spcAft>
              <a:buClr>
                <a:schemeClr val="dk1"/>
              </a:buClr>
              <a:buSzPts val="2000"/>
              <a:buFont typeface="Arial"/>
              <a:buChar char="●"/>
            </a:pPr>
            <a:r>
              <a:rPr b="0" i="0" lang="en-IN" sz="2000" u="none" cap="none" strike="noStrike">
                <a:solidFill>
                  <a:schemeClr val="dk1"/>
                </a:solidFill>
                <a:latin typeface="Times New Roman"/>
                <a:ea typeface="Times New Roman"/>
                <a:cs typeface="Times New Roman"/>
                <a:sym typeface="Times New Roman"/>
              </a:rPr>
              <a:t>Followed by </a:t>
            </a:r>
            <a:r>
              <a:rPr b="1" i="0" lang="en-IN" sz="2000" u="none" cap="none" strike="noStrike">
                <a:solidFill>
                  <a:schemeClr val="dk1"/>
                </a:solidFill>
                <a:latin typeface="Times New Roman"/>
                <a:ea typeface="Times New Roman"/>
                <a:cs typeface="Times New Roman"/>
                <a:sym typeface="Times New Roman"/>
              </a:rPr>
              <a:t>automated actuation</a:t>
            </a:r>
            <a:r>
              <a:rPr b="0" i="0" lang="en-IN" sz="2000" u="none" cap="none" strike="noStrike">
                <a:solidFill>
                  <a:schemeClr val="dk1"/>
                </a:solidFill>
                <a:latin typeface="Times New Roman"/>
                <a:ea typeface="Times New Roman"/>
                <a:cs typeface="Times New Roman"/>
                <a:sym typeface="Times New Roman"/>
              </a:rPr>
              <a:t> of flaps to direct kernels into the correct bins based on grade.</a:t>
            </a:r>
            <a:br>
              <a:rPr b="0" i="0" lang="en-IN"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This staged feeding and classification approach significantly improved the system’s </a:t>
            </a:r>
            <a:r>
              <a:rPr b="1" i="0" lang="en-IN" sz="2000" u="none" cap="none" strike="noStrike">
                <a:solidFill>
                  <a:schemeClr val="dk1"/>
                </a:solidFill>
                <a:latin typeface="Times New Roman"/>
                <a:ea typeface="Times New Roman"/>
                <a:cs typeface="Times New Roman"/>
                <a:sym typeface="Times New Roman"/>
              </a:rPr>
              <a:t>accuracy, consistency, and sorting reliability</a:t>
            </a:r>
            <a:r>
              <a:rPr b="0" i="0" lang="en-IN" sz="2000" u="none" cap="none" strike="noStrike">
                <a:solidFill>
                  <a:schemeClr val="dk1"/>
                </a:solidFill>
                <a:latin typeface="Times New Roman"/>
                <a:ea typeface="Times New Roman"/>
                <a:cs typeface="Times New Roman"/>
                <a:sym typeface="Times New Roman"/>
              </a:rPr>
              <a:t>, fully addressing the suggestions received in earlier ph</a:t>
            </a:r>
            <a:r>
              <a:rPr b="0" i="0" lang="en-IN" sz="1900" u="none" cap="none" strike="noStrike">
                <a:solidFill>
                  <a:schemeClr val="dk1"/>
                </a:solidFill>
                <a:latin typeface="Times New Roman"/>
                <a:ea typeface="Times New Roman"/>
                <a:cs typeface="Times New Roman"/>
                <a:sym typeface="Times New Roman"/>
              </a:rPr>
              <a:t>ases.</a:t>
            </a:r>
            <a:endParaRPr b="0" i="0" sz="27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Tools &amp; Techniques </a:t>
            </a:r>
            <a:endParaRPr b="1" sz="3200">
              <a:solidFill>
                <a:srgbClr val="0000FF"/>
              </a:solidFill>
              <a:latin typeface="Roboto"/>
              <a:ea typeface="Roboto"/>
              <a:cs typeface="Roboto"/>
              <a:sym typeface="Roboto"/>
            </a:endParaRPr>
          </a:p>
        </p:txBody>
      </p:sp>
      <p:sp>
        <p:nvSpPr>
          <p:cNvPr id="89" name="Google Shape;89;p5"/>
          <p:cNvSpPr txBox="1"/>
          <p:nvPr>
            <p:ph idx="1" type="body"/>
          </p:nvPr>
        </p:nvSpPr>
        <p:spPr>
          <a:xfrm>
            <a:off x="283106" y="1134616"/>
            <a:ext cx="11625787" cy="5532883"/>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Clr>
                <a:schemeClr val="dk1"/>
              </a:buClr>
              <a:buSzPts val="2000"/>
              <a:buFont typeface="Times"/>
              <a:buAutoNum type="arabicPeriod"/>
            </a:pPr>
            <a:r>
              <a:rPr b="1" lang="en-IN" sz="2000">
                <a:solidFill>
                  <a:schemeClr val="dk1"/>
                </a:solidFill>
                <a:latin typeface="Times"/>
                <a:ea typeface="Times"/>
                <a:cs typeface="Times"/>
                <a:sym typeface="Times"/>
              </a:rPr>
              <a:t>Python : </a:t>
            </a:r>
            <a:endParaRPr b="1" sz="2000">
              <a:solidFill>
                <a:schemeClr val="dk1"/>
              </a:solidFill>
              <a:latin typeface="Times"/>
              <a:ea typeface="Times"/>
              <a:cs typeface="Times"/>
              <a:sym typeface="Times"/>
            </a:endParaRPr>
          </a:p>
          <a:p>
            <a:pPr indent="457200" lvl="0" marL="0" rtl="0" algn="l">
              <a:lnSpc>
                <a:spcPct val="100000"/>
              </a:lnSpc>
              <a:spcBef>
                <a:spcPts val="0"/>
              </a:spcBef>
              <a:spcAft>
                <a:spcPts val="0"/>
              </a:spcAft>
              <a:buClr>
                <a:schemeClr val="dk1"/>
              </a:buClr>
              <a:buSzPts val="1100"/>
              <a:buFont typeface="Arial"/>
              <a:buNone/>
            </a:pPr>
            <a:r>
              <a:rPr lang="en-IN" sz="2000">
                <a:solidFill>
                  <a:schemeClr val="dk1"/>
                </a:solidFill>
                <a:latin typeface="Times"/>
                <a:ea typeface="Times"/>
                <a:cs typeface="Times"/>
                <a:sym typeface="Times"/>
              </a:rPr>
              <a:t>Core Model Development And Image Processing  Task.</a:t>
            </a:r>
            <a:endParaRPr sz="2000">
              <a:solidFill>
                <a:schemeClr val="dk1"/>
              </a:solidFill>
              <a:latin typeface="Times"/>
              <a:ea typeface="Times"/>
              <a:cs typeface="Times"/>
              <a:sym typeface="Times"/>
            </a:endParaRPr>
          </a:p>
          <a:p>
            <a:pPr indent="0" lvl="0" marL="457200" rtl="0" algn="l">
              <a:lnSpc>
                <a:spcPct val="100000"/>
              </a:lnSpc>
              <a:spcBef>
                <a:spcPts val="0"/>
              </a:spcBef>
              <a:spcAft>
                <a:spcPts val="0"/>
              </a:spcAft>
              <a:buClr>
                <a:schemeClr val="dk1"/>
              </a:buClr>
              <a:buSzPts val="1100"/>
              <a:buFont typeface="Arial"/>
              <a:buNone/>
            </a:pPr>
            <a:r>
              <a:t/>
            </a:r>
            <a:endParaRPr sz="2000">
              <a:solidFill>
                <a:schemeClr val="dk1"/>
              </a:solidFill>
              <a:latin typeface="Times"/>
              <a:ea typeface="Times"/>
              <a:cs typeface="Times"/>
              <a:sym typeface="Times"/>
            </a:endParaRPr>
          </a:p>
          <a:p>
            <a:pPr indent="-355600" lvl="0" marL="457200" rtl="0" algn="l">
              <a:lnSpc>
                <a:spcPct val="100000"/>
              </a:lnSpc>
              <a:spcBef>
                <a:spcPts val="0"/>
              </a:spcBef>
              <a:spcAft>
                <a:spcPts val="0"/>
              </a:spcAft>
              <a:buClr>
                <a:schemeClr val="dk1"/>
              </a:buClr>
              <a:buSzPts val="2000"/>
              <a:buFont typeface="Times"/>
              <a:buAutoNum type="arabicPeriod"/>
            </a:pPr>
            <a:r>
              <a:rPr b="1" lang="en-IN" sz="2000">
                <a:solidFill>
                  <a:schemeClr val="dk1"/>
                </a:solidFill>
                <a:latin typeface="Times"/>
                <a:ea typeface="Times"/>
                <a:cs typeface="Times"/>
                <a:sym typeface="Times"/>
              </a:rPr>
              <a:t>OpenCV :</a:t>
            </a:r>
            <a:endParaRPr b="1" sz="2000">
              <a:solidFill>
                <a:schemeClr val="dk1"/>
              </a:solidFill>
              <a:latin typeface="Times"/>
              <a:ea typeface="Times"/>
              <a:cs typeface="Times"/>
              <a:sym typeface="Times"/>
            </a:endParaRPr>
          </a:p>
          <a:p>
            <a:pPr indent="0" lvl="0" marL="457200" rtl="0" algn="l">
              <a:lnSpc>
                <a:spcPct val="100000"/>
              </a:lnSpc>
              <a:spcBef>
                <a:spcPts val="0"/>
              </a:spcBef>
              <a:spcAft>
                <a:spcPts val="0"/>
              </a:spcAft>
              <a:buClr>
                <a:schemeClr val="dk1"/>
              </a:buClr>
              <a:buSzPts val="1100"/>
              <a:buFont typeface="Arial"/>
              <a:buNone/>
            </a:pPr>
            <a:r>
              <a:rPr lang="en-IN" sz="2000">
                <a:solidFill>
                  <a:schemeClr val="dk1"/>
                </a:solidFill>
                <a:latin typeface="Times"/>
                <a:ea typeface="Times"/>
                <a:cs typeface="Times"/>
                <a:sym typeface="Times"/>
              </a:rPr>
              <a:t> For image preprocessing, enhancement, and feature extraction(grades is size,Bounding box dimensions Aspect ratio (width vs height), sharp).</a:t>
            </a:r>
            <a:endParaRPr sz="2000">
              <a:solidFill>
                <a:schemeClr val="dk1"/>
              </a:solidFill>
              <a:latin typeface="Times"/>
              <a:ea typeface="Times"/>
              <a:cs typeface="Times"/>
              <a:sym typeface="Times"/>
            </a:endParaRPr>
          </a:p>
          <a:p>
            <a:pPr indent="457200" lvl="0" marL="0" rtl="0" algn="l">
              <a:lnSpc>
                <a:spcPct val="100000"/>
              </a:lnSpc>
              <a:spcBef>
                <a:spcPts val="0"/>
              </a:spcBef>
              <a:spcAft>
                <a:spcPts val="0"/>
              </a:spcAft>
              <a:buClr>
                <a:schemeClr val="dk1"/>
              </a:buClr>
              <a:buSzPts val="1100"/>
              <a:buFont typeface="Arial"/>
              <a:buNone/>
            </a:pPr>
            <a:r>
              <a:t/>
            </a:r>
            <a:endParaRPr sz="2000">
              <a:solidFill>
                <a:schemeClr val="dk1"/>
              </a:solidFill>
              <a:latin typeface="Times"/>
              <a:ea typeface="Times"/>
              <a:cs typeface="Times"/>
              <a:sym typeface="Times"/>
            </a:endParaRPr>
          </a:p>
          <a:p>
            <a:pPr indent="-355600" lvl="0" marL="457200" rtl="0" algn="l">
              <a:lnSpc>
                <a:spcPct val="100000"/>
              </a:lnSpc>
              <a:spcBef>
                <a:spcPts val="0"/>
              </a:spcBef>
              <a:spcAft>
                <a:spcPts val="0"/>
              </a:spcAft>
              <a:buClr>
                <a:schemeClr val="dk1"/>
              </a:buClr>
              <a:buSzPts val="2000"/>
              <a:buFont typeface="Times New Roman"/>
              <a:buAutoNum type="arabicPeriod"/>
            </a:pPr>
            <a:r>
              <a:rPr b="1" lang="en-IN" sz="2000">
                <a:solidFill>
                  <a:schemeClr val="dk1"/>
                </a:solidFill>
                <a:latin typeface="Times New Roman"/>
                <a:ea typeface="Times New Roman"/>
                <a:cs typeface="Times New Roman"/>
                <a:sym typeface="Times New Roman"/>
              </a:rPr>
              <a:t>Albumentations: </a:t>
            </a:r>
            <a:endParaRPr b="1" sz="20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rPr lang="en-IN" sz="1900">
                <a:solidFill>
                  <a:schemeClr val="dk1"/>
                </a:solidFill>
                <a:latin typeface="Times New Roman"/>
                <a:ea typeface="Times New Roman"/>
                <a:cs typeface="Times New Roman"/>
                <a:sym typeface="Times New Roman"/>
              </a:rPr>
              <a:t>A fast and flexible Python library used to apply image augmentations like rotation, flipping, brightness changes, and noise to improve model robustness.</a:t>
            </a:r>
            <a:endParaRPr sz="19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AutoNum type="arabicPeriod"/>
            </a:pPr>
            <a:r>
              <a:rPr b="1" lang="en-IN" sz="2000">
                <a:solidFill>
                  <a:schemeClr val="dk1"/>
                </a:solidFill>
                <a:latin typeface="Times"/>
                <a:ea typeface="Times"/>
                <a:cs typeface="Times"/>
                <a:sym typeface="Times"/>
              </a:rPr>
              <a:t>Annotation Tool Used</a:t>
            </a:r>
            <a:endParaRPr b="1" sz="2000">
              <a:solidFill>
                <a:schemeClr val="dk1"/>
              </a:solidFill>
              <a:latin typeface="Times New Roman"/>
              <a:ea typeface="Times New Roman"/>
              <a:cs typeface="Times New Roman"/>
              <a:sym typeface="Times New Roman"/>
            </a:endParaRPr>
          </a:p>
          <a:p>
            <a:pPr indent="-355600" lvl="1" marL="914400" rtl="0" algn="l">
              <a:lnSpc>
                <a:spcPct val="100000"/>
              </a:lnSpc>
              <a:spcBef>
                <a:spcPts val="0"/>
              </a:spcBef>
              <a:spcAft>
                <a:spcPts val="0"/>
              </a:spcAft>
              <a:buClr>
                <a:schemeClr val="dk1"/>
              </a:buClr>
              <a:buSzPts val="2000"/>
              <a:buFont typeface="Times"/>
              <a:buAutoNum type="alphaLcPeriod"/>
            </a:pPr>
            <a:r>
              <a:rPr lang="en-IN" sz="2000">
                <a:solidFill>
                  <a:schemeClr val="dk1"/>
                </a:solidFill>
                <a:latin typeface="Times"/>
                <a:ea typeface="Times"/>
                <a:cs typeface="Times"/>
                <a:sym typeface="Times"/>
              </a:rPr>
              <a:t>Platform:</a:t>
            </a:r>
            <a:r>
              <a:rPr lang="en-IN" sz="2000">
                <a:solidFill>
                  <a:schemeClr val="dk1"/>
                </a:solidFill>
                <a:uFill>
                  <a:noFill/>
                </a:uFill>
                <a:latin typeface="Times"/>
                <a:ea typeface="Times"/>
                <a:cs typeface="Times"/>
                <a:sym typeface="Times"/>
                <a:hlinkClick r:id="rId3">
                  <a:extLst>
                    <a:ext uri="{A12FA001-AC4F-418D-AE19-62706E023703}">
                      <ahyp:hlinkClr val="tx"/>
                    </a:ext>
                  </a:extLst>
                </a:hlinkClick>
              </a:rPr>
              <a:t> </a:t>
            </a:r>
            <a:r>
              <a:rPr lang="en-IN" sz="2000" u="sng">
                <a:solidFill>
                  <a:schemeClr val="accent5"/>
                </a:solidFill>
                <a:latin typeface="Times"/>
                <a:ea typeface="Times"/>
                <a:cs typeface="Times"/>
                <a:sym typeface="Times"/>
                <a:hlinkClick r:id="rId4">
                  <a:extLst>
                    <a:ext uri="{A12FA001-AC4F-418D-AE19-62706E023703}">
                      <ahyp:hlinkClr val="tx"/>
                    </a:ext>
                  </a:extLst>
                </a:hlinkClick>
              </a:rPr>
              <a:t>Roboflo</a:t>
            </a:r>
            <a:r>
              <a:rPr lang="en-IN" sz="2000" u="sng">
                <a:solidFill>
                  <a:schemeClr val="accent5"/>
                </a:solidFill>
                <a:latin typeface="Times"/>
                <a:ea typeface="Times"/>
                <a:cs typeface="Times"/>
                <a:sym typeface="Times"/>
              </a:rPr>
              <a:t>w</a:t>
            </a:r>
            <a:endParaRPr sz="2000" u="sng">
              <a:solidFill>
                <a:schemeClr val="accent5"/>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IN" sz="2000">
                <a:solidFill>
                  <a:schemeClr val="dk1"/>
                </a:solidFill>
                <a:latin typeface="Times"/>
                <a:ea typeface="Times"/>
                <a:cs typeface="Times"/>
                <a:sym typeface="Times"/>
              </a:rPr>
              <a:t>Annotation Type: Bounding Boxes</a:t>
            </a:r>
            <a:endParaRPr sz="2000">
              <a:solidFill>
                <a:schemeClr val="dk1"/>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IN" sz="2000">
                <a:solidFill>
                  <a:schemeClr val="dk1"/>
                </a:solidFill>
                <a:latin typeface="Times"/>
                <a:ea typeface="Times"/>
                <a:cs typeface="Times"/>
                <a:sym typeface="Times"/>
              </a:rPr>
              <a:t>Export Format: YOLO v5 (</a:t>
            </a:r>
            <a:r>
              <a:rPr lang="en-IN" sz="2000">
                <a:solidFill>
                  <a:srgbClr val="188038"/>
                </a:solidFill>
                <a:latin typeface="Times"/>
                <a:ea typeface="Times"/>
                <a:cs typeface="Times"/>
                <a:sym typeface="Times"/>
              </a:rPr>
              <a:t>.txt</a:t>
            </a:r>
            <a:r>
              <a:rPr lang="en-IN" sz="2000">
                <a:solidFill>
                  <a:schemeClr val="dk1"/>
                </a:solidFill>
                <a:latin typeface="Times"/>
                <a:ea typeface="Times"/>
                <a:cs typeface="Times"/>
                <a:sym typeface="Times"/>
              </a:rPr>
              <a:t>) format</a:t>
            </a:r>
            <a:endParaRPr sz="2000">
              <a:solidFill>
                <a:schemeClr val="dk1"/>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IN" sz="2000">
                <a:solidFill>
                  <a:schemeClr val="dk1"/>
                </a:solidFill>
                <a:latin typeface="Times"/>
                <a:ea typeface="Times"/>
                <a:cs typeface="Times"/>
                <a:sym typeface="Times"/>
              </a:rPr>
              <a:t>Annotation Method: Manual drawing with class labels.</a:t>
            </a:r>
            <a:endParaRPr sz="2000">
              <a:solidFill>
                <a:schemeClr val="dk1"/>
              </a:solidFill>
              <a:latin typeface="Times"/>
              <a:ea typeface="Times"/>
              <a:cs typeface="Times"/>
              <a:sym typeface="Times"/>
            </a:endParaRPr>
          </a:p>
          <a:p>
            <a:pPr indent="0" lvl="0" marL="914400" rtl="0" algn="l">
              <a:lnSpc>
                <a:spcPct val="100000"/>
              </a:lnSpc>
              <a:spcBef>
                <a:spcPts val="0"/>
              </a:spcBef>
              <a:spcAft>
                <a:spcPts val="0"/>
              </a:spcAft>
              <a:buClr>
                <a:schemeClr val="dk1"/>
              </a:buClr>
              <a:buSzPts val="1100"/>
              <a:buFont typeface="Arial"/>
              <a:buNone/>
            </a:pPr>
            <a:r>
              <a:t/>
            </a:r>
            <a:endParaRPr sz="2000">
              <a:solidFill>
                <a:schemeClr val="dk1"/>
              </a:solidFill>
              <a:latin typeface="Times"/>
              <a:ea typeface="Times"/>
              <a:cs typeface="Times"/>
              <a:sym typeface="Times"/>
            </a:endParaRPr>
          </a:p>
          <a:p>
            <a:pPr indent="0" lvl="0" marL="0" rtl="0" algn="l">
              <a:lnSpc>
                <a:spcPct val="100000"/>
              </a:lnSpc>
              <a:spcBef>
                <a:spcPts val="0"/>
              </a:spcBef>
              <a:spcAft>
                <a:spcPts val="0"/>
              </a:spcAft>
              <a:buClr>
                <a:schemeClr val="dk1"/>
              </a:buClr>
              <a:buSzPts val="1100"/>
              <a:buFont typeface="Arial"/>
              <a:buNone/>
            </a:pPr>
            <a:r>
              <a:t/>
            </a:r>
            <a:endParaRPr b="1" sz="2000">
              <a:solidFill>
                <a:schemeClr val="dk1"/>
              </a:solidFill>
              <a:latin typeface="Times New Roman"/>
              <a:ea typeface="Times New Roman"/>
              <a:cs typeface="Times New Roman"/>
              <a:sym typeface="Times New Roman"/>
            </a:endParaRPr>
          </a:p>
          <a:p>
            <a:pPr indent="-292100" lvl="0" marL="457200" rtl="0" algn="just">
              <a:lnSpc>
                <a:spcPct val="100000"/>
              </a:lnSpc>
              <a:spcBef>
                <a:spcPts val="0"/>
              </a:spcBef>
              <a:spcAft>
                <a:spcPts val="0"/>
              </a:spcAft>
              <a:buSzPts val="2600"/>
              <a:buFont typeface="Noto Sans Symbols"/>
              <a:buNone/>
            </a:pPr>
            <a:r>
              <a:t/>
            </a:r>
            <a:endParaRPr sz="26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6bf667caac_0_20"/>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Roboto"/>
                <a:ea typeface="Roboto"/>
                <a:cs typeface="Roboto"/>
                <a:sym typeface="Roboto"/>
              </a:rPr>
              <a:t>Tools &amp; Techniques </a:t>
            </a:r>
            <a:endParaRPr b="1" sz="3200">
              <a:solidFill>
                <a:srgbClr val="0000FF"/>
              </a:solidFill>
              <a:latin typeface="Roboto"/>
              <a:ea typeface="Roboto"/>
              <a:cs typeface="Roboto"/>
              <a:sym typeface="Roboto"/>
            </a:endParaRPr>
          </a:p>
        </p:txBody>
      </p:sp>
      <p:sp>
        <p:nvSpPr>
          <p:cNvPr id="95" name="Google Shape;95;g36bf667caac_0_20"/>
          <p:cNvSpPr txBox="1"/>
          <p:nvPr>
            <p:ph idx="1" type="body"/>
          </p:nvPr>
        </p:nvSpPr>
        <p:spPr>
          <a:xfrm>
            <a:off x="283106" y="1134616"/>
            <a:ext cx="11625900" cy="5532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b="1" lang="en-IN" sz="2000">
                <a:solidFill>
                  <a:schemeClr val="dk1"/>
                </a:solidFill>
                <a:latin typeface="Times"/>
                <a:ea typeface="Times"/>
                <a:cs typeface="Times"/>
                <a:sym typeface="Times"/>
              </a:rPr>
              <a:t>5.	Raspberry Pi 4 : </a:t>
            </a:r>
            <a:endParaRPr b="1" sz="2000">
              <a:solidFill>
                <a:schemeClr val="dk1"/>
              </a:solidFill>
              <a:latin typeface="Times"/>
              <a:ea typeface="Times"/>
              <a:cs typeface="Times"/>
              <a:sym typeface="Times"/>
            </a:endParaRPr>
          </a:p>
          <a:p>
            <a:pPr indent="457200" lvl="0" marL="0" rtl="0" algn="l">
              <a:lnSpc>
                <a:spcPct val="115000"/>
              </a:lnSpc>
              <a:spcBef>
                <a:spcPts val="1200"/>
              </a:spcBef>
              <a:spcAft>
                <a:spcPts val="0"/>
              </a:spcAft>
              <a:buSzPts val="1400"/>
              <a:buNone/>
            </a:pPr>
            <a:r>
              <a:rPr lang="en-IN" sz="2000">
                <a:solidFill>
                  <a:schemeClr val="dk1"/>
                </a:solidFill>
                <a:latin typeface="Times"/>
                <a:ea typeface="Times"/>
                <a:cs typeface="Times"/>
                <a:sym typeface="Times"/>
              </a:rPr>
              <a:t>Compact single board computer used to run the model and to control hardware.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b="1" lang="en-IN" sz="2000">
                <a:solidFill>
                  <a:schemeClr val="dk1"/>
                </a:solidFill>
                <a:latin typeface="Times"/>
                <a:ea typeface="Times"/>
                <a:cs typeface="Times"/>
                <a:sym typeface="Times"/>
              </a:rPr>
              <a:t>6.	Web Cam(Microsoft lifecam):</a:t>
            </a:r>
            <a:endParaRPr b="1" sz="2000">
              <a:solidFill>
                <a:schemeClr val="dk1"/>
              </a:solidFill>
              <a:latin typeface="Times"/>
              <a:ea typeface="Times"/>
              <a:cs typeface="Times"/>
              <a:sym typeface="Times"/>
            </a:endParaRPr>
          </a:p>
          <a:p>
            <a:pPr indent="0" lvl="0" marL="457200" rtl="0" algn="l">
              <a:lnSpc>
                <a:spcPct val="115000"/>
              </a:lnSpc>
              <a:spcBef>
                <a:spcPts val="1200"/>
              </a:spcBef>
              <a:spcAft>
                <a:spcPts val="0"/>
              </a:spcAft>
              <a:buSzPts val="1400"/>
              <a:buNone/>
            </a:pPr>
            <a:r>
              <a:rPr lang="en-IN" sz="2000">
                <a:solidFill>
                  <a:schemeClr val="dk1"/>
                </a:solidFill>
                <a:latin typeface="Times"/>
                <a:ea typeface="Times"/>
                <a:cs typeface="Times"/>
                <a:sym typeface="Times"/>
              </a:rPr>
              <a:t>Used for Data Acquisition and also for capturing real time video for cashew grading.</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b="1" lang="en-IN" sz="2000">
                <a:solidFill>
                  <a:schemeClr val="dk1"/>
                </a:solidFill>
                <a:latin typeface="Times"/>
                <a:ea typeface="Times"/>
                <a:cs typeface="Times"/>
                <a:sym typeface="Times"/>
              </a:rPr>
              <a:t>7.	Arduino Uno:</a:t>
            </a:r>
            <a:endParaRPr b="1" sz="2000">
              <a:solidFill>
                <a:schemeClr val="dk1"/>
              </a:solidFill>
              <a:latin typeface="Times"/>
              <a:ea typeface="Times"/>
              <a:cs typeface="Times"/>
              <a:sym typeface="Times"/>
            </a:endParaRPr>
          </a:p>
          <a:p>
            <a:pPr indent="0" lvl="0" marL="457200" rtl="0" algn="l">
              <a:lnSpc>
                <a:spcPct val="115000"/>
              </a:lnSpc>
              <a:spcBef>
                <a:spcPts val="1200"/>
              </a:spcBef>
              <a:spcAft>
                <a:spcPts val="0"/>
              </a:spcAft>
              <a:buSzPts val="1400"/>
              <a:buNone/>
            </a:pPr>
            <a:r>
              <a:rPr lang="en-IN" sz="2000">
                <a:solidFill>
                  <a:schemeClr val="dk1"/>
                </a:solidFill>
                <a:latin typeface="Times"/>
                <a:ea typeface="Times"/>
                <a:cs typeface="Times"/>
                <a:sym typeface="Times"/>
              </a:rPr>
              <a:t>Used to drive the motors for both conveyor belt and  the actuators.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b="1" lang="en-IN" sz="2000">
                <a:solidFill>
                  <a:schemeClr val="dk1"/>
                </a:solidFill>
                <a:latin typeface="Times"/>
                <a:ea typeface="Times"/>
                <a:cs typeface="Times"/>
                <a:sym typeface="Times"/>
              </a:rPr>
              <a:t>8.	Stepper Motor and Motor Drivers(L298N)</a:t>
            </a:r>
            <a:endParaRPr b="1" sz="2000">
              <a:solidFill>
                <a:schemeClr val="dk1"/>
              </a:solidFill>
              <a:latin typeface="Times"/>
              <a:ea typeface="Times"/>
              <a:cs typeface="Times"/>
              <a:sym typeface="Times"/>
            </a:endParaRPr>
          </a:p>
          <a:p>
            <a:pPr indent="0" lvl="0" marL="914400" rtl="0" algn="l">
              <a:lnSpc>
                <a:spcPct val="100000"/>
              </a:lnSpc>
              <a:spcBef>
                <a:spcPts val="1200"/>
              </a:spcBef>
              <a:spcAft>
                <a:spcPts val="0"/>
              </a:spcAft>
              <a:buClr>
                <a:schemeClr val="dk1"/>
              </a:buClr>
              <a:buSzPts val="1100"/>
              <a:buFont typeface="Arial"/>
              <a:buNone/>
            </a:pPr>
            <a:r>
              <a:rPr lang="en-IN" sz="2000">
                <a:solidFill>
                  <a:schemeClr val="dk1"/>
                </a:solidFill>
                <a:latin typeface="Times"/>
                <a:ea typeface="Times"/>
                <a:cs typeface="Times"/>
                <a:sym typeface="Times"/>
              </a:rPr>
              <a:t>Used to drive the conveyor belt setup and Sorting Flaps to direct the kernel to the respective bins.</a:t>
            </a:r>
            <a:endParaRPr sz="2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36bf667caac_0_34"/>
          <p:cNvSpPr txBox="1"/>
          <p:nvPr>
            <p:ph idx="1" type="body"/>
          </p:nvPr>
        </p:nvSpPr>
        <p:spPr>
          <a:xfrm>
            <a:off x="283100" y="904100"/>
            <a:ext cx="11745900" cy="1196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100"/>
              <a:buFont typeface="Arial"/>
              <a:buNone/>
            </a:pPr>
            <a:r>
              <a:rPr b="1" lang="en-IN" sz="2200">
                <a:latin typeface="Times New Roman"/>
                <a:ea typeface="Times New Roman"/>
                <a:cs typeface="Times New Roman"/>
                <a:sym typeface="Times New Roman"/>
              </a:rPr>
              <a:t>Dataset Development</a:t>
            </a:r>
            <a:endParaRPr b="1" sz="2200">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Font typeface="Arial"/>
              <a:buNone/>
            </a:pPr>
            <a:r>
              <a:rPr lang="en-IN" sz="2000">
                <a:latin typeface="Times New Roman"/>
                <a:ea typeface="Times New Roman"/>
                <a:cs typeface="Times New Roman"/>
                <a:sym typeface="Times New Roman"/>
              </a:rPr>
              <a:t>Captured a substantial number of cashew kernel images using Microsoft Lifecam in varied lighting and orientations.</a:t>
            </a:r>
            <a:endParaRPr sz="2000">
              <a:latin typeface="Times New Roman"/>
              <a:ea typeface="Times New Roman"/>
              <a:cs typeface="Times New Roman"/>
              <a:sym typeface="Times New Roman"/>
            </a:endParaRPr>
          </a:p>
        </p:txBody>
      </p:sp>
      <p:sp>
        <p:nvSpPr>
          <p:cNvPr id="101" name="Google Shape;101;g36bf667caac_0_34"/>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pic>
        <p:nvPicPr>
          <p:cNvPr id="102" name="Google Shape;102;g36bf667caac_0_34"/>
          <p:cNvPicPr preferRelativeResize="0"/>
          <p:nvPr/>
        </p:nvPicPr>
        <p:blipFill rotWithShape="1">
          <a:blip r:embed="rId3">
            <a:alphaModFix/>
          </a:blip>
          <a:srcRect b="0" l="0" r="0" t="0"/>
          <a:stretch/>
        </p:blipFill>
        <p:spPr>
          <a:xfrm>
            <a:off x="821325" y="2100500"/>
            <a:ext cx="4637750" cy="4280050"/>
          </a:xfrm>
          <a:prstGeom prst="rect">
            <a:avLst/>
          </a:prstGeom>
          <a:noFill/>
          <a:ln cap="flat" cmpd="sng" w="38100">
            <a:solidFill>
              <a:schemeClr val="dk2"/>
            </a:solidFill>
            <a:prstDash val="solid"/>
            <a:round/>
            <a:headEnd len="sm" w="sm" type="none"/>
            <a:tailEnd len="sm" w="sm" type="none"/>
          </a:ln>
        </p:spPr>
      </p:pic>
      <p:graphicFrame>
        <p:nvGraphicFramePr>
          <p:cNvPr id="103" name="Google Shape;103;g36bf667caac_0_34"/>
          <p:cNvGraphicFramePr/>
          <p:nvPr/>
        </p:nvGraphicFramePr>
        <p:xfrm>
          <a:off x="6404225" y="2931500"/>
          <a:ext cx="3000000" cy="3000000"/>
        </p:xfrm>
        <a:graphic>
          <a:graphicData uri="http://schemas.openxmlformats.org/drawingml/2006/table">
            <a:tbl>
              <a:tblPr>
                <a:noFill/>
                <a:tableStyleId>{A4230A36-36B8-4263-BC80-F3730A84D8AC}</a:tableStyleId>
              </a:tblPr>
              <a:tblGrid>
                <a:gridCol w="1131025"/>
                <a:gridCol w="1484025"/>
                <a:gridCol w="1651175"/>
              </a:tblGrid>
              <a:tr h="417475">
                <a:tc>
                  <a:txBody>
                    <a:bodyPr/>
                    <a:lstStyle/>
                    <a:p>
                      <a:pPr indent="0" lvl="0" marL="0" marR="0" rtl="0" algn="l">
                        <a:lnSpc>
                          <a:spcPct val="100000"/>
                        </a:lnSpc>
                        <a:spcBef>
                          <a:spcPts val="0"/>
                        </a:spcBef>
                        <a:spcAft>
                          <a:spcPts val="0"/>
                        </a:spcAft>
                        <a:buClr>
                          <a:srgbClr val="000000"/>
                        </a:buClr>
                        <a:buSzPts val="1500"/>
                        <a:buFont typeface="Arial"/>
                        <a:buNone/>
                      </a:pPr>
                      <a:r>
                        <a:rPr b="1" lang="en-IN" sz="1500" u="none" cap="none" strike="noStrike">
                          <a:latin typeface="Times"/>
                          <a:ea typeface="Times"/>
                          <a:cs typeface="Times"/>
                          <a:sym typeface="Times"/>
                        </a:rPr>
                        <a:t>GRADES</a:t>
                      </a:r>
                      <a:endParaRPr b="1"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IN" sz="1500" u="none" cap="none" strike="noStrike">
                          <a:latin typeface="Times"/>
                          <a:ea typeface="Times"/>
                          <a:cs typeface="Times"/>
                          <a:sym typeface="Times"/>
                        </a:rPr>
                        <a:t>NO. OF IMAGES</a:t>
                      </a:r>
                      <a:endParaRPr b="1"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IN" sz="1500" u="none" cap="none" strike="noStrike">
                          <a:latin typeface="Times"/>
                          <a:ea typeface="Times"/>
                          <a:cs typeface="Times"/>
                          <a:sym typeface="Times"/>
                        </a:rPr>
                        <a:t>RESOLUTION </a:t>
                      </a:r>
                      <a:endParaRPr b="1"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W180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474</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W300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471</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solidFill>
                            <a:srgbClr val="000000"/>
                          </a:solidFill>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W500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latin typeface="Times"/>
                          <a:ea typeface="Times"/>
                          <a:cs typeface="Times"/>
                          <a:sym typeface="Times"/>
                        </a:rPr>
                        <a:t>473</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IN" sz="1500" u="none" cap="none" strike="noStrike">
                          <a:solidFill>
                            <a:srgbClr val="000000"/>
                          </a:solidFill>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bl>
          </a:graphicData>
        </a:graphic>
      </p:graphicFrame>
      <p:sp>
        <p:nvSpPr>
          <p:cNvPr id="104" name="Google Shape;104;g36bf667caac_0_34"/>
          <p:cNvSpPr txBox="1"/>
          <p:nvPr/>
        </p:nvSpPr>
        <p:spPr>
          <a:xfrm>
            <a:off x="6486775" y="2355100"/>
            <a:ext cx="4183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0000"/>
                </a:solidFill>
                <a:latin typeface="Arial"/>
                <a:ea typeface="Arial"/>
                <a:cs typeface="Arial"/>
                <a:sym typeface="Arial"/>
              </a:rPr>
              <a:t>Images Captured</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6bf667caac_0_84"/>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IN"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10" name="Google Shape;110;g36bf667caac_0_84"/>
          <p:cNvSpPr txBox="1"/>
          <p:nvPr>
            <p:ph idx="1" type="body"/>
          </p:nvPr>
        </p:nvSpPr>
        <p:spPr>
          <a:xfrm>
            <a:off x="165375" y="834625"/>
            <a:ext cx="11682000" cy="560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IN" sz="2100">
                <a:latin typeface="Times New Roman"/>
                <a:ea typeface="Times New Roman"/>
                <a:cs typeface="Times New Roman"/>
                <a:sym typeface="Times New Roman"/>
              </a:rPr>
              <a:t>2.  Image Preprocessing:</a:t>
            </a:r>
            <a:endParaRPr b="1"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IN" sz="2100">
                <a:latin typeface="Times New Roman"/>
                <a:ea typeface="Times New Roman"/>
                <a:cs typeface="Times New Roman"/>
                <a:sym typeface="Times New Roman"/>
              </a:rPr>
              <a:t>Initial preprocessing steps such as:</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resizing ( resized to 640x640) </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noise reduction</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image enhancement </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IN" sz="2100">
                <a:latin typeface="Times New Roman"/>
                <a:ea typeface="Times New Roman"/>
                <a:cs typeface="Times New Roman"/>
                <a:sym typeface="Times New Roman"/>
              </a:rPr>
              <a:t>Data Augmentation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IN" sz="2100">
                <a:latin typeface="Times New Roman"/>
                <a:ea typeface="Times New Roman"/>
                <a:cs typeface="Times New Roman"/>
                <a:sym typeface="Times New Roman"/>
              </a:rPr>
              <a:t>have been implemented to improve the quality of input data for Model Training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Font typeface="Arial"/>
              <a:buNone/>
            </a:pPr>
            <a:r>
              <a:t/>
            </a:r>
            <a:endParaRPr sz="2100">
              <a:latin typeface="Times New Roman"/>
              <a:ea typeface="Times New Roman"/>
              <a:cs typeface="Times New Roman"/>
              <a:sym typeface="Times New Roman"/>
            </a:endParaRPr>
          </a:p>
        </p:txBody>
      </p:sp>
      <p:pic>
        <p:nvPicPr>
          <p:cNvPr id="111" name="Google Shape;111;g36bf667caac_0_84"/>
          <p:cNvPicPr preferRelativeResize="0"/>
          <p:nvPr/>
        </p:nvPicPr>
        <p:blipFill rotWithShape="1">
          <a:blip r:embed="rId3">
            <a:alphaModFix/>
          </a:blip>
          <a:srcRect b="0" l="0" r="0" t="0"/>
          <a:stretch/>
        </p:blipFill>
        <p:spPr>
          <a:xfrm>
            <a:off x="2991700" y="3432950"/>
            <a:ext cx="6335750" cy="289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2025-01-30T10:05:46Z</dcterms:created>
  <dc:creator>sv m</dc:creator>
</cp:coreProperties>
</file>